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1" r:id="rId2"/>
  </p:sldMasterIdLst>
  <p:notesMasterIdLst>
    <p:notesMasterId r:id="rId38"/>
  </p:notesMasterIdLst>
  <p:handoutMasterIdLst>
    <p:handoutMasterId r:id="rId39"/>
  </p:handoutMasterIdLst>
  <p:sldIdLst>
    <p:sldId id="256" r:id="rId3"/>
    <p:sldId id="301" r:id="rId4"/>
    <p:sldId id="271" r:id="rId5"/>
    <p:sldId id="290" r:id="rId6"/>
    <p:sldId id="291" r:id="rId7"/>
    <p:sldId id="280" r:id="rId8"/>
    <p:sldId id="283" r:id="rId9"/>
    <p:sldId id="295" r:id="rId10"/>
    <p:sldId id="302" r:id="rId11"/>
    <p:sldId id="300" r:id="rId12"/>
    <p:sldId id="303" r:id="rId13"/>
    <p:sldId id="292" r:id="rId14"/>
    <p:sldId id="313" r:id="rId15"/>
    <p:sldId id="304" r:id="rId16"/>
    <p:sldId id="319" r:id="rId17"/>
    <p:sldId id="284" r:id="rId18"/>
    <p:sldId id="314" r:id="rId19"/>
    <p:sldId id="305" r:id="rId20"/>
    <p:sldId id="285" r:id="rId21"/>
    <p:sldId id="306" r:id="rId22"/>
    <p:sldId id="287" r:id="rId23"/>
    <p:sldId id="317" r:id="rId24"/>
    <p:sldId id="307" r:id="rId25"/>
    <p:sldId id="286" r:id="rId26"/>
    <p:sldId id="308" r:id="rId27"/>
    <p:sldId id="320" r:id="rId28"/>
    <p:sldId id="315" r:id="rId29"/>
    <p:sldId id="316" r:id="rId30"/>
    <p:sldId id="309" r:id="rId31"/>
    <p:sldId id="294" r:id="rId32"/>
    <p:sldId id="310" r:id="rId33"/>
    <p:sldId id="296" r:id="rId34"/>
    <p:sldId id="311" r:id="rId35"/>
    <p:sldId id="318" r:id="rId36"/>
    <p:sldId id="321" r:id="rId3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2C0C"/>
    <a:srgbClr val="A7988B"/>
    <a:srgbClr val="012F85"/>
    <a:srgbClr val="98235A"/>
    <a:srgbClr val="EE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96" autoAdjust="0"/>
  </p:normalViewPr>
  <p:slideViewPr>
    <p:cSldViewPr>
      <p:cViewPr varScale="1">
        <p:scale>
          <a:sx n="74" d="100"/>
          <a:sy n="74" d="100"/>
        </p:scale>
        <p:origin x="1446" y="60"/>
      </p:cViewPr>
      <p:guideLst>
        <p:guide orient="horz" pos="2160"/>
        <p:guide pos="2880"/>
      </p:guideLst>
    </p:cSldViewPr>
  </p:slideViewPr>
  <p:outlineViewPr>
    <p:cViewPr>
      <p:scale>
        <a:sx n="33" d="100"/>
        <a:sy n="33" d="100"/>
      </p:scale>
      <p:origin x="43" y="2852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4328">
              <a:defRPr sz="1200">
                <a:latin typeface="Arial" charset="0"/>
              </a:defRPr>
            </a:lvl1pPr>
          </a:lstStyle>
          <a:p>
            <a:pPr>
              <a:defRPr/>
            </a:pPr>
            <a:endParaRPr lang="fr-FR"/>
          </a:p>
        </p:txBody>
      </p:sp>
      <p:sp>
        <p:nvSpPr>
          <p:cNvPr id="5123" name="Rectangle 3"/>
          <p:cNvSpPr>
            <a:spLocks noGrp="1" noChangeArrowheads="1"/>
          </p:cNvSpPr>
          <p:nvPr>
            <p:ph type="dt" sz="quarter" idx="1"/>
          </p:nvPr>
        </p:nvSpPr>
        <p:spPr bwMode="auto">
          <a:xfrm>
            <a:off x="3850643" y="0"/>
            <a:ext cx="2945448"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4328">
              <a:defRPr sz="1200">
                <a:latin typeface="Arial" charset="0"/>
              </a:defRPr>
            </a:lvl1pPr>
          </a:lstStyle>
          <a:p>
            <a:pPr>
              <a:defRPr/>
            </a:pPr>
            <a:endParaRPr lang="fr-FR"/>
          </a:p>
        </p:txBody>
      </p:sp>
      <p:sp>
        <p:nvSpPr>
          <p:cNvPr id="5124" name="Rectangle 4"/>
          <p:cNvSpPr>
            <a:spLocks noGrp="1" noChangeArrowheads="1"/>
          </p:cNvSpPr>
          <p:nvPr>
            <p:ph type="ftr" sz="quarter" idx="2"/>
          </p:nvPr>
        </p:nvSpPr>
        <p:spPr bwMode="auto">
          <a:xfrm>
            <a:off x="0" y="9428800"/>
            <a:ext cx="2945448"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4328">
              <a:defRPr sz="1200">
                <a:latin typeface="Arial" charset="0"/>
              </a:defRPr>
            </a:lvl1pPr>
          </a:lstStyle>
          <a:p>
            <a:pPr>
              <a:defRPr/>
            </a:pPr>
            <a:endParaRPr lang="fr-FR"/>
          </a:p>
        </p:txBody>
      </p:sp>
      <p:sp>
        <p:nvSpPr>
          <p:cNvPr id="5125" name="Rectangle 5"/>
          <p:cNvSpPr>
            <a:spLocks noGrp="1" noChangeArrowheads="1"/>
          </p:cNvSpPr>
          <p:nvPr>
            <p:ph type="sldNum" sz="quarter" idx="3"/>
          </p:nvPr>
        </p:nvSpPr>
        <p:spPr bwMode="auto">
          <a:xfrm>
            <a:off x="3850643" y="9428800"/>
            <a:ext cx="2945448"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defTabSz="914328">
              <a:defRPr sz="1200">
                <a:latin typeface="Arial" charset="0"/>
              </a:defRPr>
            </a:lvl1pPr>
          </a:lstStyle>
          <a:p>
            <a:pPr>
              <a:defRPr/>
            </a:pPr>
            <a:fld id="{2EEE95E9-909E-4735-9D92-3CDBB0439C96}" type="slidenum">
              <a:rPr lang="fr-FR"/>
              <a:pPr>
                <a:defRPr/>
              </a:pPr>
              <a:t>‹N°›</a:t>
            </a:fld>
            <a:endParaRPr lang="fr-FR"/>
          </a:p>
        </p:txBody>
      </p:sp>
    </p:spTree>
    <p:extLst>
      <p:ext uri="{BB962C8B-B14F-4D97-AF65-F5344CB8AC3E}">
        <p14:creationId xmlns:p14="http://schemas.microsoft.com/office/powerpoint/2010/main" val="186943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4328">
              <a:defRPr sz="1200">
                <a:latin typeface="Arial" charset="0"/>
              </a:defRPr>
            </a:lvl1pPr>
          </a:lstStyle>
          <a:p>
            <a:pPr>
              <a:defRPr/>
            </a:pPr>
            <a:endParaRPr lang="fr-FR"/>
          </a:p>
        </p:txBody>
      </p:sp>
      <p:sp>
        <p:nvSpPr>
          <p:cNvPr id="6147" name="Rectangle 3"/>
          <p:cNvSpPr>
            <a:spLocks noGrp="1" noChangeArrowheads="1"/>
          </p:cNvSpPr>
          <p:nvPr>
            <p:ph type="dt" idx="1"/>
          </p:nvPr>
        </p:nvSpPr>
        <p:spPr bwMode="auto">
          <a:xfrm>
            <a:off x="3850643" y="0"/>
            <a:ext cx="2945448" cy="496253"/>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4328">
              <a:defRPr sz="1200">
                <a:latin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8500" y="4715192"/>
            <a:ext cx="5440676" cy="4466274"/>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9428800"/>
            <a:ext cx="2945448"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4328">
              <a:defRPr sz="1200">
                <a:latin typeface="Arial" charset="0"/>
              </a:defRPr>
            </a:lvl1pPr>
          </a:lstStyle>
          <a:p>
            <a:pPr>
              <a:defRPr/>
            </a:pPr>
            <a:endParaRPr lang="fr-FR"/>
          </a:p>
        </p:txBody>
      </p:sp>
      <p:sp>
        <p:nvSpPr>
          <p:cNvPr id="6151" name="Rectangle 7"/>
          <p:cNvSpPr>
            <a:spLocks noGrp="1" noChangeArrowheads="1"/>
          </p:cNvSpPr>
          <p:nvPr>
            <p:ph type="sldNum" sz="quarter" idx="5"/>
          </p:nvPr>
        </p:nvSpPr>
        <p:spPr bwMode="auto">
          <a:xfrm>
            <a:off x="3850643" y="9428800"/>
            <a:ext cx="2945448" cy="496252"/>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defTabSz="914328">
              <a:defRPr sz="1200">
                <a:latin typeface="Arial" charset="0"/>
              </a:defRPr>
            </a:lvl1pPr>
          </a:lstStyle>
          <a:p>
            <a:pPr>
              <a:defRPr/>
            </a:pPr>
            <a:fld id="{AB8E57C2-DA4A-44F1-A5F2-341EBE44E090}" type="slidenum">
              <a:rPr lang="fr-FR"/>
              <a:pPr>
                <a:defRPr/>
              </a:pPr>
              <a:t>‹N°›</a:t>
            </a:fld>
            <a:endParaRPr lang="fr-FR"/>
          </a:p>
        </p:txBody>
      </p:sp>
    </p:spTree>
    <p:extLst>
      <p:ext uri="{BB962C8B-B14F-4D97-AF65-F5344CB8AC3E}">
        <p14:creationId xmlns:p14="http://schemas.microsoft.com/office/powerpoint/2010/main" val="3853332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a:t>
            </a:fld>
            <a:endParaRPr lang="fr-FR"/>
          </a:p>
        </p:txBody>
      </p:sp>
    </p:spTree>
    <p:extLst>
      <p:ext uri="{BB962C8B-B14F-4D97-AF65-F5344CB8AC3E}">
        <p14:creationId xmlns:p14="http://schemas.microsoft.com/office/powerpoint/2010/main" val="3207597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10</a:t>
            </a:fld>
            <a:endParaRPr lang="fr-FR"/>
          </a:p>
        </p:txBody>
      </p:sp>
    </p:spTree>
    <p:extLst>
      <p:ext uri="{BB962C8B-B14F-4D97-AF65-F5344CB8AC3E}">
        <p14:creationId xmlns:p14="http://schemas.microsoft.com/office/powerpoint/2010/main" val="160603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11</a:t>
            </a:fld>
            <a:endParaRPr lang="fr-FR"/>
          </a:p>
        </p:txBody>
      </p:sp>
    </p:spTree>
    <p:extLst>
      <p:ext uri="{BB962C8B-B14F-4D97-AF65-F5344CB8AC3E}">
        <p14:creationId xmlns:p14="http://schemas.microsoft.com/office/powerpoint/2010/main" val="162098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12</a:t>
            </a:fld>
            <a:endParaRPr lang="fr-FR"/>
          </a:p>
        </p:txBody>
      </p:sp>
    </p:spTree>
    <p:extLst>
      <p:ext uri="{BB962C8B-B14F-4D97-AF65-F5344CB8AC3E}">
        <p14:creationId xmlns:p14="http://schemas.microsoft.com/office/powerpoint/2010/main" val="375865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13</a:t>
            </a:fld>
            <a:endParaRPr lang="fr-FR"/>
          </a:p>
        </p:txBody>
      </p:sp>
    </p:spTree>
    <p:extLst>
      <p:ext uri="{BB962C8B-B14F-4D97-AF65-F5344CB8AC3E}">
        <p14:creationId xmlns:p14="http://schemas.microsoft.com/office/powerpoint/2010/main" val="375865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14</a:t>
            </a:fld>
            <a:endParaRPr lang="fr-FR"/>
          </a:p>
        </p:txBody>
      </p:sp>
    </p:spTree>
    <p:extLst>
      <p:ext uri="{BB962C8B-B14F-4D97-AF65-F5344CB8AC3E}">
        <p14:creationId xmlns:p14="http://schemas.microsoft.com/office/powerpoint/2010/main" val="59146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16</a:t>
            </a:fld>
            <a:endParaRPr lang="fr-FR"/>
          </a:p>
        </p:txBody>
      </p:sp>
    </p:spTree>
    <p:extLst>
      <p:ext uri="{BB962C8B-B14F-4D97-AF65-F5344CB8AC3E}">
        <p14:creationId xmlns:p14="http://schemas.microsoft.com/office/powerpoint/2010/main" val="292500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17</a:t>
            </a:fld>
            <a:endParaRPr lang="fr-FR"/>
          </a:p>
        </p:txBody>
      </p:sp>
    </p:spTree>
    <p:extLst>
      <p:ext uri="{BB962C8B-B14F-4D97-AF65-F5344CB8AC3E}">
        <p14:creationId xmlns:p14="http://schemas.microsoft.com/office/powerpoint/2010/main" val="2925002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18</a:t>
            </a:fld>
            <a:endParaRPr lang="fr-FR"/>
          </a:p>
        </p:txBody>
      </p:sp>
    </p:spTree>
    <p:extLst>
      <p:ext uri="{BB962C8B-B14F-4D97-AF65-F5344CB8AC3E}">
        <p14:creationId xmlns:p14="http://schemas.microsoft.com/office/powerpoint/2010/main" val="128398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19</a:t>
            </a:fld>
            <a:endParaRPr lang="fr-FR"/>
          </a:p>
        </p:txBody>
      </p:sp>
    </p:spTree>
    <p:extLst>
      <p:ext uri="{BB962C8B-B14F-4D97-AF65-F5344CB8AC3E}">
        <p14:creationId xmlns:p14="http://schemas.microsoft.com/office/powerpoint/2010/main" val="382757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20</a:t>
            </a:fld>
            <a:endParaRPr lang="fr-FR"/>
          </a:p>
        </p:txBody>
      </p:sp>
    </p:spTree>
    <p:extLst>
      <p:ext uri="{BB962C8B-B14F-4D97-AF65-F5344CB8AC3E}">
        <p14:creationId xmlns:p14="http://schemas.microsoft.com/office/powerpoint/2010/main" val="66196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a:t>
            </a:fld>
            <a:endParaRPr lang="fr-FR"/>
          </a:p>
        </p:txBody>
      </p:sp>
    </p:spTree>
    <p:extLst>
      <p:ext uri="{BB962C8B-B14F-4D97-AF65-F5344CB8AC3E}">
        <p14:creationId xmlns:p14="http://schemas.microsoft.com/office/powerpoint/2010/main" val="41932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21</a:t>
            </a:fld>
            <a:endParaRPr lang="fr-FR"/>
          </a:p>
        </p:txBody>
      </p:sp>
    </p:spTree>
    <p:extLst>
      <p:ext uri="{BB962C8B-B14F-4D97-AF65-F5344CB8AC3E}">
        <p14:creationId xmlns:p14="http://schemas.microsoft.com/office/powerpoint/2010/main" val="79061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22</a:t>
            </a:fld>
            <a:endParaRPr lang="fr-FR"/>
          </a:p>
        </p:txBody>
      </p:sp>
    </p:spTree>
    <p:extLst>
      <p:ext uri="{BB962C8B-B14F-4D97-AF65-F5344CB8AC3E}">
        <p14:creationId xmlns:p14="http://schemas.microsoft.com/office/powerpoint/2010/main" val="79061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23</a:t>
            </a:fld>
            <a:endParaRPr lang="fr-FR"/>
          </a:p>
        </p:txBody>
      </p:sp>
    </p:spTree>
    <p:extLst>
      <p:ext uri="{BB962C8B-B14F-4D97-AF65-F5344CB8AC3E}">
        <p14:creationId xmlns:p14="http://schemas.microsoft.com/office/powerpoint/2010/main" val="370654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24</a:t>
            </a:fld>
            <a:endParaRPr lang="fr-FR"/>
          </a:p>
        </p:txBody>
      </p:sp>
    </p:spTree>
    <p:extLst>
      <p:ext uri="{BB962C8B-B14F-4D97-AF65-F5344CB8AC3E}">
        <p14:creationId xmlns:p14="http://schemas.microsoft.com/office/powerpoint/2010/main" val="295318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25</a:t>
            </a:fld>
            <a:endParaRPr lang="fr-FR"/>
          </a:p>
        </p:txBody>
      </p:sp>
    </p:spTree>
    <p:extLst>
      <p:ext uri="{BB962C8B-B14F-4D97-AF65-F5344CB8AC3E}">
        <p14:creationId xmlns:p14="http://schemas.microsoft.com/office/powerpoint/2010/main" val="24800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27</a:t>
            </a:fld>
            <a:endParaRPr lang="fr-FR"/>
          </a:p>
        </p:txBody>
      </p:sp>
    </p:spTree>
    <p:extLst>
      <p:ext uri="{BB962C8B-B14F-4D97-AF65-F5344CB8AC3E}">
        <p14:creationId xmlns:p14="http://schemas.microsoft.com/office/powerpoint/2010/main" val="183663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28</a:t>
            </a:fld>
            <a:endParaRPr lang="fr-FR"/>
          </a:p>
        </p:txBody>
      </p:sp>
    </p:spTree>
    <p:extLst>
      <p:ext uri="{BB962C8B-B14F-4D97-AF65-F5344CB8AC3E}">
        <p14:creationId xmlns:p14="http://schemas.microsoft.com/office/powerpoint/2010/main" val="1836638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29</a:t>
            </a:fld>
            <a:endParaRPr lang="fr-FR"/>
          </a:p>
        </p:txBody>
      </p:sp>
    </p:spTree>
    <p:extLst>
      <p:ext uri="{BB962C8B-B14F-4D97-AF65-F5344CB8AC3E}">
        <p14:creationId xmlns:p14="http://schemas.microsoft.com/office/powerpoint/2010/main" val="2561784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30</a:t>
            </a:fld>
            <a:endParaRPr lang="fr-FR"/>
          </a:p>
        </p:txBody>
      </p:sp>
    </p:spTree>
    <p:extLst>
      <p:ext uri="{BB962C8B-B14F-4D97-AF65-F5344CB8AC3E}">
        <p14:creationId xmlns:p14="http://schemas.microsoft.com/office/powerpoint/2010/main" val="2322116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31</a:t>
            </a:fld>
            <a:endParaRPr lang="fr-FR"/>
          </a:p>
        </p:txBody>
      </p:sp>
    </p:spTree>
    <p:extLst>
      <p:ext uri="{BB962C8B-B14F-4D97-AF65-F5344CB8AC3E}">
        <p14:creationId xmlns:p14="http://schemas.microsoft.com/office/powerpoint/2010/main" val="374337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3</a:t>
            </a:fld>
            <a:endParaRPr lang="fr-FR"/>
          </a:p>
        </p:txBody>
      </p:sp>
    </p:spTree>
    <p:extLst>
      <p:ext uri="{BB962C8B-B14F-4D97-AF65-F5344CB8AC3E}">
        <p14:creationId xmlns:p14="http://schemas.microsoft.com/office/powerpoint/2010/main" val="383572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32</a:t>
            </a:fld>
            <a:endParaRPr lang="fr-FR"/>
          </a:p>
        </p:txBody>
      </p:sp>
    </p:spTree>
    <p:extLst>
      <p:ext uri="{BB962C8B-B14F-4D97-AF65-F5344CB8AC3E}">
        <p14:creationId xmlns:p14="http://schemas.microsoft.com/office/powerpoint/2010/main" val="2953777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33</a:t>
            </a:fld>
            <a:endParaRPr lang="fr-FR"/>
          </a:p>
        </p:txBody>
      </p:sp>
    </p:spTree>
    <p:extLst>
      <p:ext uri="{BB962C8B-B14F-4D97-AF65-F5344CB8AC3E}">
        <p14:creationId xmlns:p14="http://schemas.microsoft.com/office/powerpoint/2010/main" val="1445223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34</a:t>
            </a:fld>
            <a:endParaRPr lang="fr-FR"/>
          </a:p>
        </p:txBody>
      </p:sp>
    </p:spTree>
    <p:extLst>
      <p:ext uri="{BB962C8B-B14F-4D97-AF65-F5344CB8AC3E}">
        <p14:creationId xmlns:p14="http://schemas.microsoft.com/office/powerpoint/2010/main" val="232211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4</a:t>
            </a:fld>
            <a:endParaRPr lang="fr-FR"/>
          </a:p>
        </p:txBody>
      </p:sp>
    </p:spTree>
    <p:extLst>
      <p:ext uri="{BB962C8B-B14F-4D97-AF65-F5344CB8AC3E}">
        <p14:creationId xmlns:p14="http://schemas.microsoft.com/office/powerpoint/2010/main" val="394776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5</a:t>
            </a:fld>
            <a:endParaRPr lang="fr-FR"/>
          </a:p>
        </p:txBody>
      </p:sp>
    </p:spTree>
    <p:extLst>
      <p:ext uri="{BB962C8B-B14F-4D97-AF65-F5344CB8AC3E}">
        <p14:creationId xmlns:p14="http://schemas.microsoft.com/office/powerpoint/2010/main" val="234926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6</a:t>
            </a:fld>
            <a:endParaRPr lang="fr-FR"/>
          </a:p>
        </p:txBody>
      </p:sp>
    </p:spTree>
    <p:extLst>
      <p:ext uri="{BB962C8B-B14F-4D97-AF65-F5344CB8AC3E}">
        <p14:creationId xmlns:p14="http://schemas.microsoft.com/office/powerpoint/2010/main" val="26733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7</a:t>
            </a:fld>
            <a:endParaRPr lang="fr-FR"/>
          </a:p>
        </p:txBody>
      </p:sp>
    </p:spTree>
    <p:extLst>
      <p:ext uri="{BB962C8B-B14F-4D97-AF65-F5344CB8AC3E}">
        <p14:creationId xmlns:p14="http://schemas.microsoft.com/office/powerpoint/2010/main" val="289078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8</a:t>
            </a:fld>
            <a:endParaRPr lang="fr-FR"/>
          </a:p>
        </p:txBody>
      </p:sp>
    </p:spTree>
    <p:extLst>
      <p:ext uri="{BB962C8B-B14F-4D97-AF65-F5344CB8AC3E}">
        <p14:creationId xmlns:p14="http://schemas.microsoft.com/office/powerpoint/2010/main" val="33874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B8E57C2-DA4A-44F1-A5F2-341EBE44E090}" type="slidenum">
              <a:rPr lang="fr-FR" smtClean="0"/>
              <a:pPr>
                <a:defRPr/>
              </a:pPr>
              <a:t>9</a:t>
            </a:fld>
            <a:endParaRPr lang="fr-FR"/>
          </a:p>
        </p:txBody>
      </p:sp>
    </p:spTree>
    <p:extLst>
      <p:ext uri="{BB962C8B-B14F-4D97-AF65-F5344CB8AC3E}">
        <p14:creationId xmlns:p14="http://schemas.microsoft.com/office/powerpoint/2010/main" val="1343676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684213" y="3860800"/>
            <a:ext cx="7775575" cy="1223963"/>
          </a:xfrm>
          <a:prstGeom prst="rect">
            <a:avLst/>
          </a:prstGeom>
          <a:solidFill>
            <a:srgbClr val="A7988B"/>
          </a:solidFill>
          <a:ln w="9525" algn="ctr">
            <a:noFill/>
            <a:miter lim="800000"/>
            <a:headEnd/>
            <a:tailEnd/>
          </a:ln>
          <a:effectLst/>
        </p:spPr>
        <p:txBody>
          <a:bodyPr wrap="none" anchor="ctr"/>
          <a:lstStyle/>
          <a:p>
            <a:pPr algn="ctr">
              <a:defRPr/>
            </a:pPr>
            <a:endParaRPr lang="fr-FR"/>
          </a:p>
        </p:txBody>
      </p:sp>
      <p:sp>
        <p:nvSpPr>
          <p:cNvPr id="5" name="Rectangle 3"/>
          <p:cNvSpPr>
            <a:spLocks noChangeArrowheads="1"/>
          </p:cNvSpPr>
          <p:nvPr userDrawn="1"/>
        </p:nvSpPr>
        <p:spPr bwMode="auto">
          <a:xfrm>
            <a:off x="684213" y="1125538"/>
            <a:ext cx="7775575" cy="2519362"/>
          </a:xfrm>
          <a:prstGeom prst="rect">
            <a:avLst/>
          </a:prstGeom>
          <a:solidFill>
            <a:srgbClr val="A7988B"/>
          </a:solidFill>
          <a:ln w="9525" algn="ctr">
            <a:noFill/>
            <a:miter lim="800000"/>
            <a:headEnd/>
            <a:tailEnd/>
          </a:ln>
          <a:effectLst/>
        </p:spPr>
        <p:txBody>
          <a:bodyPr wrap="none" anchor="ctr"/>
          <a:lstStyle/>
          <a:p>
            <a:pPr>
              <a:defRPr/>
            </a:pPr>
            <a:endParaRPr lang="fr-BE"/>
          </a:p>
        </p:txBody>
      </p:sp>
      <p:sp>
        <p:nvSpPr>
          <p:cNvPr id="6" name="Rectangle 6"/>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BE"/>
          </a:p>
        </p:txBody>
      </p:sp>
      <p:sp>
        <p:nvSpPr>
          <p:cNvPr id="7" name="Rectangle 7"/>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p>
        </p:txBody>
      </p:sp>
      <p:sp>
        <p:nvSpPr>
          <p:cNvPr id="8" name="Rectangle 8"/>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9" name="Rectangle 9"/>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pic>
        <p:nvPicPr>
          <p:cNvPr id="10" name="Image 5" descr="observatoireseulqua.eps"/>
          <p:cNvPicPr>
            <a:picLocks noChangeAspect="1"/>
          </p:cNvPicPr>
          <p:nvPr userDrawn="1"/>
        </p:nvPicPr>
        <p:blipFill>
          <a:blip r:embed="rId2" cstate="print"/>
          <a:srcRect/>
          <a:stretch>
            <a:fillRect/>
          </a:stretch>
        </p:blipFill>
        <p:spPr bwMode="auto">
          <a:xfrm>
            <a:off x="5508625" y="6381750"/>
            <a:ext cx="474663" cy="476250"/>
          </a:xfrm>
          <a:prstGeom prst="rect">
            <a:avLst/>
          </a:prstGeom>
          <a:noFill/>
          <a:ln w="9525">
            <a:noFill/>
            <a:miter lim="800000"/>
            <a:headEnd/>
            <a:tailEnd/>
          </a:ln>
        </p:spPr>
      </p:pic>
      <p:pic>
        <p:nvPicPr>
          <p:cNvPr id="11" name="Picture 11" descr="Logo_FWB_Hori_Quadri"/>
          <p:cNvPicPr>
            <a:picLocks noChangeAspect="1" noChangeArrowheads="1"/>
          </p:cNvPicPr>
          <p:nvPr userDrawn="1"/>
        </p:nvPicPr>
        <p:blipFill>
          <a:blip r:embed="rId3" cstate="print"/>
          <a:srcRect/>
          <a:stretch>
            <a:fillRect/>
          </a:stretch>
        </p:blipFill>
        <p:spPr bwMode="auto">
          <a:xfrm>
            <a:off x="3276600" y="6350000"/>
            <a:ext cx="2016125" cy="508000"/>
          </a:xfrm>
          <a:prstGeom prst="rect">
            <a:avLst/>
          </a:prstGeom>
          <a:noFill/>
          <a:ln w="9525">
            <a:noFill/>
            <a:miter lim="800000"/>
            <a:headEnd/>
            <a:tailEnd/>
          </a:ln>
        </p:spPr>
      </p:pic>
      <p:sp>
        <p:nvSpPr>
          <p:cNvPr id="12" name="Rectangle 12"/>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13" name="Rectangle 13"/>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sp>
        <p:nvSpPr>
          <p:cNvPr id="14" name="Rectangle 14"/>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p>
        </p:txBody>
      </p:sp>
      <p:sp>
        <p:nvSpPr>
          <p:cNvPr id="15" name="Rectangle 15"/>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16" name="Rectangle 16"/>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sp>
        <p:nvSpPr>
          <p:cNvPr id="1026" name="Espace réservé du titre 1"/>
          <p:cNvSpPr>
            <a:spLocks noGrp="1"/>
          </p:cNvSpPr>
          <p:nvPr>
            <p:ph type="ctrTitle"/>
          </p:nvPr>
        </p:nvSpPr>
        <p:spPr>
          <a:xfrm>
            <a:off x="684213" y="1125538"/>
            <a:ext cx="7772400" cy="2474912"/>
          </a:xfr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p:spPr>
        <p:txBody>
          <a:bodyPr anchor="ctr"/>
          <a:lstStyle>
            <a:lvl1pPr marL="0" indent="0" algn="ctr">
              <a:buFont typeface="Arial" charset="0"/>
              <a:buNone/>
              <a:defRPr>
                <a:solidFill>
                  <a:srgbClr val="C82C0C"/>
                </a:solidFill>
              </a:defRPr>
            </a:lvl1pPr>
          </a:lstStyle>
          <a:p>
            <a:r>
              <a:rPr lang="fr-FR"/>
              <a:t>Cliquez pour modifier le style des sous-titres du masque</a:t>
            </a:r>
          </a:p>
        </p:txBody>
      </p:sp>
    </p:spTree>
  </p:cSld>
  <p:clrMapOvr>
    <a:masterClrMapping/>
  </p:clrMapOvr>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159BB978-A814-45D0-B307-4CC191BAEABB}" type="slidenum">
              <a:rPr lang="fr-FR"/>
              <a:pPr>
                <a:defRPr/>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480B5458-7EAE-41A9-9F23-64F4A933380C}" type="slidenum">
              <a:rPr lang="fr-FR"/>
              <a:pPr>
                <a:defRPr/>
              </a:pPr>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2938" y="0"/>
            <a:ext cx="2151062" cy="63087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538163" y="0"/>
            <a:ext cx="6302375" cy="63087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77F3D31A-2C41-472A-B3C7-A87F14A54015}" type="slidenum">
              <a:rPr lang="fr-FR"/>
              <a:pPr>
                <a:defRPr/>
              </a:pPr>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684213" y="3860800"/>
            <a:ext cx="7775575" cy="1223963"/>
          </a:xfrm>
          <a:prstGeom prst="rect">
            <a:avLst/>
          </a:prstGeom>
          <a:solidFill>
            <a:srgbClr val="A7988B"/>
          </a:solidFill>
          <a:ln w="9525" algn="ctr">
            <a:noFill/>
            <a:miter lim="800000"/>
            <a:headEnd/>
            <a:tailEnd/>
          </a:ln>
          <a:effectLst/>
        </p:spPr>
        <p:txBody>
          <a:bodyPr wrap="none" anchor="ctr"/>
          <a:lstStyle/>
          <a:p>
            <a:pPr algn="ctr">
              <a:defRPr/>
            </a:pPr>
            <a:endParaRPr lang="fr-FR">
              <a:solidFill>
                <a:srgbClr val="000000"/>
              </a:solidFill>
            </a:endParaRPr>
          </a:p>
        </p:txBody>
      </p:sp>
      <p:sp>
        <p:nvSpPr>
          <p:cNvPr id="5" name="Rectangle 3"/>
          <p:cNvSpPr>
            <a:spLocks noChangeArrowheads="1"/>
          </p:cNvSpPr>
          <p:nvPr userDrawn="1"/>
        </p:nvSpPr>
        <p:spPr bwMode="auto">
          <a:xfrm>
            <a:off x="684213" y="1125538"/>
            <a:ext cx="7775575" cy="2519362"/>
          </a:xfrm>
          <a:prstGeom prst="rect">
            <a:avLst/>
          </a:prstGeom>
          <a:solidFill>
            <a:srgbClr val="A7988B"/>
          </a:solidFill>
          <a:ln w="9525" algn="ctr">
            <a:noFill/>
            <a:miter lim="800000"/>
            <a:headEnd/>
            <a:tailEnd/>
          </a:ln>
          <a:effectLst/>
        </p:spPr>
        <p:txBody>
          <a:bodyPr wrap="none" anchor="ctr"/>
          <a:lstStyle/>
          <a:p>
            <a:pPr>
              <a:defRPr/>
            </a:pPr>
            <a:endParaRPr lang="fr-BE">
              <a:solidFill>
                <a:srgbClr val="000000"/>
              </a:solidFill>
            </a:endParaRPr>
          </a:p>
        </p:txBody>
      </p:sp>
      <p:sp>
        <p:nvSpPr>
          <p:cNvPr id="6" name="Rectangle 6"/>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BE">
              <a:solidFill>
                <a:srgbClr val="000000"/>
              </a:solidFill>
            </a:endParaRPr>
          </a:p>
        </p:txBody>
      </p:sp>
      <p:sp>
        <p:nvSpPr>
          <p:cNvPr id="7" name="Rectangle 7"/>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solidFill>
                <a:srgbClr val="000000"/>
              </a:solidFill>
            </a:endParaRPr>
          </a:p>
        </p:txBody>
      </p:sp>
      <p:sp>
        <p:nvSpPr>
          <p:cNvPr id="8" name="Rectangle 8"/>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9" name="Rectangle 9"/>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pic>
        <p:nvPicPr>
          <p:cNvPr id="10" name="Image 5" descr="observatoireseulqua.eps"/>
          <p:cNvPicPr>
            <a:picLocks noChangeAspect="1"/>
          </p:cNvPicPr>
          <p:nvPr userDrawn="1"/>
        </p:nvPicPr>
        <p:blipFill>
          <a:blip r:embed="rId2" cstate="print"/>
          <a:srcRect/>
          <a:stretch>
            <a:fillRect/>
          </a:stretch>
        </p:blipFill>
        <p:spPr bwMode="auto">
          <a:xfrm>
            <a:off x="5508625" y="6381750"/>
            <a:ext cx="474663" cy="476250"/>
          </a:xfrm>
          <a:prstGeom prst="rect">
            <a:avLst/>
          </a:prstGeom>
          <a:noFill/>
          <a:ln w="9525">
            <a:noFill/>
            <a:miter lim="800000"/>
            <a:headEnd/>
            <a:tailEnd/>
          </a:ln>
        </p:spPr>
      </p:pic>
      <p:pic>
        <p:nvPicPr>
          <p:cNvPr id="11" name="Picture 11" descr="Logo_FWB_Hori_Quadri"/>
          <p:cNvPicPr>
            <a:picLocks noChangeAspect="1" noChangeArrowheads="1"/>
          </p:cNvPicPr>
          <p:nvPr userDrawn="1"/>
        </p:nvPicPr>
        <p:blipFill>
          <a:blip r:embed="rId3" cstate="print"/>
          <a:srcRect/>
          <a:stretch>
            <a:fillRect/>
          </a:stretch>
        </p:blipFill>
        <p:spPr bwMode="auto">
          <a:xfrm>
            <a:off x="3276600" y="6350000"/>
            <a:ext cx="2016125" cy="508000"/>
          </a:xfrm>
          <a:prstGeom prst="rect">
            <a:avLst/>
          </a:prstGeom>
          <a:noFill/>
          <a:ln w="9525">
            <a:noFill/>
            <a:miter lim="800000"/>
            <a:headEnd/>
            <a:tailEnd/>
          </a:ln>
        </p:spPr>
      </p:pic>
      <p:sp>
        <p:nvSpPr>
          <p:cNvPr id="12" name="Rectangle 12"/>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13" name="Rectangle 13"/>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sp>
        <p:nvSpPr>
          <p:cNvPr id="14" name="Rectangle 14"/>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solidFill>
                <a:srgbClr val="000000"/>
              </a:solidFill>
            </a:endParaRPr>
          </a:p>
        </p:txBody>
      </p:sp>
      <p:sp>
        <p:nvSpPr>
          <p:cNvPr id="15" name="Rectangle 15"/>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16" name="Rectangle 16"/>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sp>
        <p:nvSpPr>
          <p:cNvPr id="1026" name="Espace réservé du titre 1"/>
          <p:cNvSpPr>
            <a:spLocks noGrp="1"/>
          </p:cNvSpPr>
          <p:nvPr>
            <p:ph type="ctrTitle"/>
          </p:nvPr>
        </p:nvSpPr>
        <p:spPr>
          <a:xfrm>
            <a:off x="684213" y="1125538"/>
            <a:ext cx="7772400" cy="2474912"/>
          </a:xfr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p:spPr>
        <p:txBody>
          <a:bodyPr anchor="ctr"/>
          <a:lstStyle>
            <a:lvl1pPr marL="0" indent="0" algn="ctr">
              <a:buFont typeface="Arial" charset="0"/>
              <a:buNone/>
              <a:defRPr>
                <a:solidFill>
                  <a:srgbClr val="C82C0C"/>
                </a:solidFill>
              </a:defRPr>
            </a:lvl1pPr>
          </a:lstStyle>
          <a:p>
            <a:r>
              <a:rPr lang="fr-FR"/>
              <a:t>Cliquez pour modifier le style des sous-titres du masque</a:t>
            </a:r>
          </a:p>
        </p:txBody>
      </p:sp>
    </p:spTree>
    <p:extLst>
      <p:ext uri="{BB962C8B-B14F-4D97-AF65-F5344CB8AC3E}">
        <p14:creationId xmlns:p14="http://schemas.microsoft.com/office/powerpoint/2010/main" val="1028800014"/>
      </p:ext>
    </p:extLst>
  </p:cSld>
  <p:clrMapOvr>
    <a:masterClrMapping/>
  </p:clrMapOvr>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84213" y="1125538"/>
            <a:ext cx="7775575" cy="3959225"/>
          </a:xfrm>
          <a:prstGeom prst="rect">
            <a:avLst/>
          </a:prstGeom>
          <a:solidFill>
            <a:srgbClr val="A7988B"/>
          </a:solidFill>
          <a:ln w="9525" algn="ctr">
            <a:noFill/>
            <a:miter lim="800000"/>
            <a:headEnd/>
            <a:tailEnd/>
          </a:ln>
          <a:effectLst/>
        </p:spPr>
        <p:txBody>
          <a:bodyPr wrap="none" anchor="ctr"/>
          <a:lstStyle/>
          <a:p>
            <a:pPr>
              <a:defRPr/>
            </a:pPr>
            <a:endParaRPr lang="fr-BE">
              <a:solidFill>
                <a:srgbClr val="000000"/>
              </a:solidFill>
            </a:endParaRPr>
          </a:p>
        </p:txBody>
      </p:sp>
      <p:sp>
        <p:nvSpPr>
          <p:cNvPr id="5" name="Rectangle 6"/>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BE">
              <a:solidFill>
                <a:srgbClr val="000000"/>
              </a:solidFill>
            </a:endParaRPr>
          </a:p>
        </p:txBody>
      </p:sp>
      <p:sp>
        <p:nvSpPr>
          <p:cNvPr id="6" name="Rectangle 7"/>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solidFill>
                <a:srgbClr val="000000"/>
              </a:solidFill>
            </a:endParaRPr>
          </a:p>
        </p:txBody>
      </p:sp>
      <p:sp>
        <p:nvSpPr>
          <p:cNvPr id="7" name="Rectangle 8"/>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8" name="Rectangle 9"/>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pic>
        <p:nvPicPr>
          <p:cNvPr id="9" name="Image 5" descr="observatoireseulqua.eps"/>
          <p:cNvPicPr>
            <a:picLocks noChangeAspect="1"/>
          </p:cNvPicPr>
          <p:nvPr userDrawn="1"/>
        </p:nvPicPr>
        <p:blipFill>
          <a:blip r:embed="rId2" cstate="print"/>
          <a:srcRect/>
          <a:stretch>
            <a:fillRect/>
          </a:stretch>
        </p:blipFill>
        <p:spPr bwMode="auto">
          <a:xfrm>
            <a:off x="5508625" y="6381750"/>
            <a:ext cx="474663" cy="476250"/>
          </a:xfrm>
          <a:prstGeom prst="rect">
            <a:avLst/>
          </a:prstGeom>
          <a:noFill/>
          <a:ln w="9525">
            <a:noFill/>
            <a:miter lim="800000"/>
            <a:headEnd/>
            <a:tailEnd/>
          </a:ln>
        </p:spPr>
      </p:pic>
      <p:pic>
        <p:nvPicPr>
          <p:cNvPr id="10" name="Picture 11" descr="Logo_FWB_Hori_Quadri"/>
          <p:cNvPicPr>
            <a:picLocks noChangeAspect="1" noChangeArrowheads="1"/>
          </p:cNvPicPr>
          <p:nvPr userDrawn="1"/>
        </p:nvPicPr>
        <p:blipFill>
          <a:blip r:embed="rId3" cstate="print"/>
          <a:srcRect/>
          <a:stretch>
            <a:fillRect/>
          </a:stretch>
        </p:blipFill>
        <p:spPr bwMode="auto">
          <a:xfrm>
            <a:off x="3276600" y="6350000"/>
            <a:ext cx="2016125" cy="508000"/>
          </a:xfrm>
          <a:prstGeom prst="rect">
            <a:avLst/>
          </a:prstGeom>
          <a:noFill/>
          <a:ln w="9525">
            <a:noFill/>
            <a:miter lim="800000"/>
            <a:headEnd/>
            <a:tailEnd/>
          </a:ln>
        </p:spPr>
      </p:pic>
      <p:sp>
        <p:nvSpPr>
          <p:cNvPr id="11" name="Rectangle 12"/>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12" name="Rectangle 13"/>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sp>
        <p:nvSpPr>
          <p:cNvPr id="13" name="Rectangle 14"/>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solidFill>
                <a:srgbClr val="000000"/>
              </a:solidFill>
            </a:endParaRPr>
          </a:p>
        </p:txBody>
      </p:sp>
      <p:sp>
        <p:nvSpPr>
          <p:cNvPr id="14" name="Rectangle 15"/>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15" name="Rectangle 16"/>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sp>
        <p:nvSpPr>
          <p:cNvPr id="1026" name="Espace réservé du titre 1"/>
          <p:cNvSpPr>
            <a:spLocks noGrp="1"/>
          </p:cNvSpPr>
          <p:nvPr>
            <p:ph type="ctrTitle"/>
          </p:nvPr>
        </p:nvSpPr>
        <p:spPr>
          <a:xfrm>
            <a:off x="684213" y="1125538"/>
            <a:ext cx="7772400" cy="2474912"/>
          </a:xfr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p:spPr>
        <p:txBody>
          <a:bodyPr anchor="ctr"/>
          <a:lstStyle>
            <a:lvl1pPr marL="0" indent="0" algn="ctr">
              <a:buFont typeface="Arial" charset="0"/>
              <a:buNone/>
              <a:defRPr>
                <a:solidFill>
                  <a:srgbClr val="C82C0C"/>
                </a:solidFill>
              </a:defRPr>
            </a:lvl1pPr>
          </a:lstStyle>
          <a:p>
            <a:r>
              <a:rPr lang="fr-FR" dirty="0"/>
              <a:t>Cliquez pour modifier le style des sous-titres du masque</a:t>
            </a:r>
          </a:p>
        </p:txBody>
      </p:sp>
    </p:spTree>
    <p:extLst>
      <p:ext uri="{BB962C8B-B14F-4D97-AF65-F5344CB8AC3E}">
        <p14:creationId xmlns:p14="http://schemas.microsoft.com/office/powerpoint/2010/main" val="4293060371"/>
      </p:ext>
    </p:extLst>
  </p:cSld>
  <p:clrMapOvr>
    <a:masterClrMapping/>
  </p:clrMapOvr>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8388424" cy="922338"/>
          </a:xfrm>
        </p:spPr>
        <p:txBody>
          <a:body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9D1C60D7-45F4-409D-8143-412947375D49}" type="slidenum">
              <a:rPr lang="fr-FR"/>
              <a:pPr>
                <a:defRPr/>
              </a:pPr>
              <a:t>‹N°›</a:t>
            </a:fld>
            <a:endParaRPr lang="fr-FR"/>
          </a:p>
        </p:txBody>
      </p:sp>
    </p:spTree>
    <p:extLst>
      <p:ext uri="{BB962C8B-B14F-4D97-AF65-F5344CB8AC3E}">
        <p14:creationId xmlns:p14="http://schemas.microsoft.com/office/powerpoint/2010/main" val="17571682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A7988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8388424" cy="941388"/>
          </a:xfrm>
        </p:spPr>
        <p:txBody>
          <a:body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lvl1pPr>
              <a:defRPr>
                <a:solidFill>
                  <a:schemeClr val="bg1"/>
                </a:solidFill>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9D1C60D7-45F4-409D-8143-412947375D49}" type="slidenum">
              <a:rPr lang="fr-FR"/>
              <a:pPr>
                <a:defRPr/>
              </a:pPr>
              <a:t>‹N°›</a:t>
            </a:fld>
            <a:endParaRPr lang="fr-FR"/>
          </a:p>
        </p:txBody>
      </p:sp>
      <p:sp>
        <p:nvSpPr>
          <p:cNvPr id="6" name="Rectangle 5"/>
          <p:cNvSpPr/>
          <p:nvPr userDrawn="1"/>
        </p:nvSpPr>
        <p:spPr>
          <a:xfrm>
            <a:off x="7308304" y="5805264"/>
            <a:ext cx="1835696" cy="1052736"/>
          </a:xfrm>
          <a:prstGeom prst="rect">
            <a:avLst/>
          </a:prstGeom>
          <a:solidFill>
            <a:srgbClr val="A79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18" y="6120156"/>
            <a:ext cx="688533" cy="737844"/>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4821"/>
            <a:ext cx="688533" cy="692696"/>
          </a:xfrm>
          <a:prstGeom prst="rect">
            <a:avLst/>
          </a:prstGeom>
        </p:spPr>
      </p:pic>
    </p:spTree>
    <p:extLst>
      <p:ext uri="{BB962C8B-B14F-4D97-AF65-F5344CB8AC3E}">
        <p14:creationId xmlns:p14="http://schemas.microsoft.com/office/powerpoint/2010/main" val="3849066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55FA0695-1A9D-40AC-B95A-399D270E03CE}" type="slidenum">
              <a:rPr lang="fr-FR"/>
              <a:pPr>
                <a:defRPr/>
              </a:pPr>
              <a:t>‹N°›</a:t>
            </a:fld>
            <a:endParaRPr lang="fr-FR"/>
          </a:p>
        </p:txBody>
      </p:sp>
    </p:spTree>
    <p:extLst>
      <p:ext uri="{BB962C8B-B14F-4D97-AF65-F5344CB8AC3E}">
        <p14:creationId xmlns:p14="http://schemas.microsoft.com/office/powerpoint/2010/main" val="14278983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538163" y="1125538"/>
            <a:ext cx="422592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916488" y="1125538"/>
            <a:ext cx="4227512"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6A96BDD1-F2E3-45F2-BD54-32B28232DFFD}" type="slidenum">
              <a:rPr lang="fr-FR"/>
              <a:pPr>
                <a:defRPr/>
              </a:pPr>
              <a:t>‹N°›</a:t>
            </a:fld>
            <a:endParaRPr lang="fr-FR"/>
          </a:p>
        </p:txBody>
      </p:sp>
    </p:spTree>
    <p:extLst>
      <p:ext uri="{BB962C8B-B14F-4D97-AF65-F5344CB8AC3E}">
        <p14:creationId xmlns:p14="http://schemas.microsoft.com/office/powerpoint/2010/main" val="16636856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DAF6F2A8-E067-421F-BAE7-DDB4010818B1}" type="slidenum">
              <a:rPr lang="fr-FR"/>
              <a:pPr>
                <a:defRPr/>
              </a:pPr>
              <a:t>‹N°›</a:t>
            </a:fld>
            <a:endParaRPr lang="fr-FR"/>
          </a:p>
        </p:txBody>
      </p:sp>
    </p:spTree>
    <p:extLst>
      <p:ext uri="{BB962C8B-B14F-4D97-AF65-F5344CB8AC3E}">
        <p14:creationId xmlns:p14="http://schemas.microsoft.com/office/powerpoint/2010/main" val="37553069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84213" y="1125538"/>
            <a:ext cx="7775575" cy="3959225"/>
          </a:xfrm>
          <a:prstGeom prst="rect">
            <a:avLst/>
          </a:prstGeom>
          <a:solidFill>
            <a:srgbClr val="A7988B"/>
          </a:solidFill>
          <a:ln w="9525" algn="ctr">
            <a:noFill/>
            <a:miter lim="800000"/>
            <a:headEnd/>
            <a:tailEnd/>
          </a:ln>
          <a:effectLst/>
        </p:spPr>
        <p:txBody>
          <a:bodyPr wrap="none" anchor="ctr"/>
          <a:lstStyle/>
          <a:p>
            <a:pPr>
              <a:defRPr/>
            </a:pPr>
            <a:endParaRPr lang="fr-BE"/>
          </a:p>
        </p:txBody>
      </p:sp>
      <p:sp>
        <p:nvSpPr>
          <p:cNvPr id="5" name="Rectangle 6"/>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BE"/>
          </a:p>
        </p:txBody>
      </p:sp>
      <p:sp>
        <p:nvSpPr>
          <p:cNvPr id="6" name="Rectangle 7"/>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p>
        </p:txBody>
      </p:sp>
      <p:sp>
        <p:nvSpPr>
          <p:cNvPr id="7" name="Rectangle 8"/>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8" name="Rectangle 9"/>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pic>
        <p:nvPicPr>
          <p:cNvPr id="9" name="Image 5" descr="observatoireseulqua.eps"/>
          <p:cNvPicPr>
            <a:picLocks noChangeAspect="1"/>
          </p:cNvPicPr>
          <p:nvPr userDrawn="1"/>
        </p:nvPicPr>
        <p:blipFill>
          <a:blip r:embed="rId2" cstate="print"/>
          <a:srcRect/>
          <a:stretch>
            <a:fillRect/>
          </a:stretch>
        </p:blipFill>
        <p:spPr bwMode="auto">
          <a:xfrm>
            <a:off x="5508625" y="6381750"/>
            <a:ext cx="474663" cy="476250"/>
          </a:xfrm>
          <a:prstGeom prst="rect">
            <a:avLst/>
          </a:prstGeom>
          <a:noFill/>
          <a:ln w="9525">
            <a:noFill/>
            <a:miter lim="800000"/>
            <a:headEnd/>
            <a:tailEnd/>
          </a:ln>
        </p:spPr>
      </p:pic>
      <p:pic>
        <p:nvPicPr>
          <p:cNvPr id="10" name="Picture 11" descr="Logo_FWB_Hori_Quadri"/>
          <p:cNvPicPr>
            <a:picLocks noChangeAspect="1" noChangeArrowheads="1"/>
          </p:cNvPicPr>
          <p:nvPr userDrawn="1"/>
        </p:nvPicPr>
        <p:blipFill>
          <a:blip r:embed="rId3" cstate="print"/>
          <a:srcRect/>
          <a:stretch>
            <a:fillRect/>
          </a:stretch>
        </p:blipFill>
        <p:spPr bwMode="auto">
          <a:xfrm>
            <a:off x="3276600" y="6350000"/>
            <a:ext cx="2016125" cy="508000"/>
          </a:xfrm>
          <a:prstGeom prst="rect">
            <a:avLst/>
          </a:prstGeom>
          <a:noFill/>
          <a:ln w="9525">
            <a:noFill/>
            <a:miter lim="800000"/>
            <a:headEnd/>
            <a:tailEnd/>
          </a:ln>
        </p:spPr>
      </p:pic>
      <p:sp>
        <p:nvSpPr>
          <p:cNvPr id="11" name="Rectangle 12"/>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12" name="Rectangle 13"/>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sp>
        <p:nvSpPr>
          <p:cNvPr id="13" name="Rectangle 14"/>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p>
        </p:txBody>
      </p:sp>
      <p:sp>
        <p:nvSpPr>
          <p:cNvPr id="14" name="Rectangle 15"/>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15" name="Rectangle 16"/>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sp>
        <p:nvSpPr>
          <p:cNvPr id="1026" name="Espace réservé du titre 1"/>
          <p:cNvSpPr>
            <a:spLocks noGrp="1"/>
          </p:cNvSpPr>
          <p:nvPr>
            <p:ph type="ctrTitle"/>
          </p:nvPr>
        </p:nvSpPr>
        <p:spPr>
          <a:xfrm>
            <a:off x="684213" y="1125538"/>
            <a:ext cx="7772400" cy="2474912"/>
          </a:xfrm>
        </p:spPr>
        <p:txBody>
          <a:bodyPr anchor="ctr"/>
          <a:lstStyle>
            <a:lvl1pPr algn="ctr">
              <a:defRPr sz="3600"/>
            </a:lvl1pPr>
          </a:lstStyle>
          <a:p>
            <a:r>
              <a:rPr lang="fr-FR"/>
              <a:t>Cliquez pour modifier le style du titre</a:t>
            </a:r>
          </a:p>
        </p:txBody>
      </p:sp>
      <p:sp>
        <p:nvSpPr>
          <p:cNvPr id="1027" name="Espace réservé du texte 2"/>
          <p:cNvSpPr>
            <a:spLocks noGrp="1"/>
          </p:cNvSpPr>
          <p:nvPr>
            <p:ph type="subTitle" idx="1"/>
          </p:nvPr>
        </p:nvSpPr>
        <p:spPr>
          <a:xfrm>
            <a:off x="1403350" y="3860800"/>
            <a:ext cx="6400800" cy="1223963"/>
          </a:xfrm>
        </p:spPr>
        <p:txBody>
          <a:bodyPr anchor="ctr"/>
          <a:lstStyle>
            <a:lvl1pPr marL="0" indent="0" algn="ctr">
              <a:buFont typeface="Arial" charset="0"/>
              <a:buNone/>
              <a:defRPr>
                <a:solidFill>
                  <a:srgbClr val="C82C0C"/>
                </a:solidFill>
              </a:defRPr>
            </a:lvl1pPr>
          </a:lstStyle>
          <a:p>
            <a:r>
              <a:rPr lang="fr-FR" dirty="0"/>
              <a:t>Cliquez pour modifier le style des sous-titres du masque</a:t>
            </a:r>
          </a:p>
        </p:txBody>
      </p:sp>
    </p:spTree>
  </p:cSld>
  <p:clrMapOvr>
    <a:masterClrMapping/>
  </p:clrMapOvr>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pied de page 4"/>
          <p:cNvSpPr>
            <a:spLocks noGrp="1"/>
          </p:cNvSpPr>
          <p:nvPr>
            <p:ph type="ftr" sz="quarter" idx="10"/>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D3470F03-F7F2-4E04-A8D7-4D15F7401604}" type="slidenum">
              <a:rPr lang="fr-FR"/>
              <a:pPr>
                <a:defRPr/>
              </a:pPr>
              <a:t>‹N°›</a:t>
            </a:fld>
            <a:endParaRPr lang="fr-FR"/>
          </a:p>
        </p:txBody>
      </p:sp>
    </p:spTree>
    <p:extLst>
      <p:ext uri="{BB962C8B-B14F-4D97-AF65-F5344CB8AC3E}">
        <p14:creationId xmlns:p14="http://schemas.microsoft.com/office/powerpoint/2010/main" val="32660182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endParaRPr lang="fr-FR"/>
          </a:p>
        </p:txBody>
      </p:sp>
      <p:sp>
        <p:nvSpPr>
          <p:cNvPr id="3" name="Espace réservé du numéro de diapositive 5"/>
          <p:cNvSpPr>
            <a:spLocks noGrp="1"/>
          </p:cNvSpPr>
          <p:nvPr>
            <p:ph type="sldNum" sz="quarter" idx="11"/>
          </p:nvPr>
        </p:nvSpPr>
        <p:spPr/>
        <p:txBody>
          <a:bodyPr/>
          <a:lstStyle>
            <a:lvl1pPr>
              <a:defRPr/>
            </a:lvl1pPr>
          </a:lstStyle>
          <a:p>
            <a:pPr>
              <a:defRPr/>
            </a:pPr>
            <a:fld id="{8DBBB5E0-64CE-49BF-AEEC-BC4A9C1B72B3}" type="slidenum">
              <a:rPr lang="fr-FR"/>
              <a:pPr>
                <a:defRPr/>
              </a:pPr>
              <a:t>‹N°›</a:t>
            </a:fld>
            <a:endParaRPr lang="fr-FR"/>
          </a:p>
        </p:txBody>
      </p:sp>
    </p:spTree>
    <p:extLst>
      <p:ext uri="{BB962C8B-B14F-4D97-AF65-F5344CB8AC3E}">
        <p14:creationId xmlns:p14="http://schemas.microsoft.com/office/powerpoint/2010/main" val="28810511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D470E68E-508E-467F-A4AE-58F00F289553}" type="slidenum">
              <a:rPr lang="fr-FR"/>
              <a:pPr>
                <a:defRPr/>
              </a:pPr>
              <a:t>‹N°›</a:t>
            </a:fld>
            <a:endParaRPr lang="fr-FR"/>
          </a:p>
        </p:txBody>
      </p:sp>
    </p:spTree>
    <p:extLst>
      <p:ext uri="{BB962C8B-B14F-4D97-AF65-F5344CB8AC3E}">
        <p14:creationId xmlns:p14="http://schemas.microsoft.com/office/powerpoint/2010/main" val="42066142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159BB978-A814-45D0-B307-4CC191BAEABB}" type="slidenum">
              <a:rPr lang="fr-FR"/>
              <a:pPr>
                <a:defRPr/>
              </a:pPr>
              <a:t>‹N°›</a:t>
            </a:fld>
            <a:endParaRPr lang="fr-FR"/>
          </a:p>
        </p:txBody>
      </p:sp>
    </p:spTree>
    <p:extLst>
      <p:ext uri="{BB962C8B-B14F-4D97-AF65-F5344CB8AC3E}">
        <p14:creationId xmlns:p14="http://schemas.microsoft.com/office/powerpoint/2010/main" val="40693870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480B5458-7EAE-41A9-9F23-64F4A933380C}" type="slidenum">
              <a:rPr lang="fr-FR"/>
              <a:pPr>
                <a:defRPr/>
              </a:pPr>
              <a:t>‹N°›</a:t>
            </a:fld>
            <a:endParaRPr lang="fr-FR"/>
          </a:p>
        </p:txBody>
      </p:sp>
    </p:spTree>
    <p:extLst>
      <p:ext uri="{BB962C8B-B14F-4D97-AF65-F5344CB8AC3E}">
        <p14:creationId xmlns:p14="http://schemas.microsoft.com/office/powerpoint/2010/main" val="40132749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92938" y="0"/>
            <a:ext cx="2151062" cy="63087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538163" y="0"/>
            <a:ext cx="6302375" cy="63087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77F3D31A-2C41-472A-B3C7-A87F14A54015}" type="slidenum">
              <a:rPr lang="fr-FR"/>
              <a:pPr>
                <a:defRPr/>
              </a:pPr>
              <a:t>‹N°›</a:t>
            </a:fld>
            <a:endParaRPr lang="fr-FR"/>
          </a:p>
        </p:txBody>
      </p:sp>
    </p:spTree>
    <p:extLst>
      <p:ext uri="{BB962C8B-B14F-4D97-AF65-F5344CB8AC3E}">
        <p14:creationId xmlns:p14="http://schemas.microsoft.com/office/powerpoint/2010/main" val="12136157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9D1C60D7-45F4-409D-8143-412947375D49}" type="slidenum">
              <a:rPr lang="fr-FR"/>
              <a:pPr>
                <a:defRPr/>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55FA0695-1A9D-40AC-B95A-399D270E03CE}" type="slidenum">
              <a:rPr lang="fr-FR"/>
              <a:pPr>
                <a:defRPr/>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538163" y="1125538"/>
            <a:ext cx="422592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916488" y="1125538"/>
            <a:ext cx="4227512"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6A96BDD1-F2E3-45F2-BD54-32B28232DFFD}" type="slidenum">
              <a:rPr lang="fr-FR"/>
              <a:pPr>
                <a:defRPr/>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pied de page 4"/>
          <p:cNvSpPr>
            <a:spLocks noGrp="1"/>
          </p:cNvSpPr>
          <p:nvPr>
            <p:ph type="ftr" sz="quarter" idx="10"/>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DAF6F2A8-E067-421F-BAE7-DDB4010818B1}" type="slidenum">
              <a:rPr lang="fr-FR"/>
              <a:pPr>
                <a:defRPr/>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pied de page 4"/>
          <p:cNvSpPr>
            <a:spLocks noGrp="1"/>
          </p:cNvSpPr>
          <p:nvPr>
            <p:ph type="ftr" sz="quarter" idx="10"/>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D3470F03-F7F2-4E04-A8D7-4D15F7401604}" type="slidenum">
              <a:rPr lang="fr-FR"/>
              <a:pPr>
                <a:defRPr/>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endParaRPr lang="fr-FR"/>
          </a:p>
        </p:txBody>
      </p:sp>
      <p:sp>
        <p:nvSpPr>
          <p:cNvPr id="3" name="Espace réservé du numéro de diapositive 5"/>
          <p:cNvSpPr>
            <a:spLocks noGrp="1"/>
          </p:cNvSpPr>
          <p:nvPr>
            <p:ph type="sldNum" sz="quarter" idx="11"/>
          </p:nvPr>
        </p:nvSpPr>
        <p:spPr/>
        <p:txBody>
          <a:bodyPr/>
          <a:lstStyle>
            <a:lvl1pPr>
              <a:defRPr/>
            </a:lvl1pPr>
          </a:lstStyle>
          <a:p>
            <a:pPr>
              <a:defRPr/>
            </a:pPr>
            <a:fld id="{8DBBB5E0-64CE-49BF-AEEC-BC4A9C1B72B3}" type="slidenum">
              <a:rPr lang="fr-FR"/>
              <a:pPr>
                <a:defRPr/>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D470E68E-508E-467F-A4AE-58F00F289553}" type="slidenum">
              <a:rPr lang="fr-FR"/>
              <a:pPr>
                <a:defRPr/>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981075"/>
          </a:xfrm>
          <a:prstGeom prst="rect">
            <a:avLst/>
          </a:prstGeom>
          <a:solidFill>
            <a:srgbClr val="A7988B"/>
          </a:solidFill>
          <a:ln w="9525" algn="ctr">
            <a:noFill/>
            <a:miter lim="800000"/>
            <a:headEnd/>
            <a:tailEnd/>
          </a:ln>
          <a:effectLst/>
        </p:spPr>
        <p:txBody>
          <a:bodyPr wrap="none" anchor="ctr"/>
          <a:lstStyle/>
          <a:p>
            <a:pPr>
              <a:defRPr/>
            </a:pPr>
            <a:endParaRPr lang="fr-BE"/>
          </a:p>
        </p:txBody>
      </p:sp>
      <p:sp>
        <p:nvSpPr>
          <p:cNvPr id="1027" name="Espace réservé du titre 1"/>
          <p:cNvSpPr>
            <a:spLocks noGrp="1"/>
          </p:cNvSpPr>
          <p:nvPr>
            <p:ph type="title"/>
          </p:nvPr>
        </p:nvSpPr>
        <p:spPr bwMode="auto">
          <a:xfrm>
            <a:off x="539750" y="0"/>
            <a:ext cx="8604250"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 style du titre</a:t>
            </a:r>
          </a:p>
        </p:txBody>
      </p:sp>
      <p:sp>
        <p:nvSpPr>
          <p:cNvPr id="1028" name="Espace réservé du texte 2"/>
          <p:cNvSpPr>
            <a:spLocks noGrp="1"/>
          </p:cNvSpPr>
          <p:nvPr>
            <p:ph type="body" idx="1"/>
          </p:nvPr>
        </p:nvSpPr>
        <p:spPr bwMode="auto">
          <a:xfrm>
            <a:off x="538163" y="1125538"/>
            <a:ext cx="8605837"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3059113" y="63817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defRPr>
            </a:lvl1pPr>
          </a:lstStyle>
          <a:p>
            <a:pPr>
              <a:defRPr/>
            </a:pPr>
            <a:endParaRPr lang="fr-FR"/>
          </a:p>
        </p:txBody>
      </p:sp>
      <p:sp>
        <p:nvSpPr>
          <p:cNvPr id="6" name="Espace réservé du numéro de diapositive 5"/>
          <p:cNvSpPr>
            <a:spLocks noGrp="1"/>
          </p:cNvSpPr>
          <p:nvPr>
            <p:ph type="sldNum" sz="quarter" idx="4"/>
          </p:nvPr>
        </p:nvSpPr>
        <p:spPr>
          <a:xfrm>
            <a:off x="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defRPr>
            </a:lvl1pPr>
          </a:lstStyle>
          <a:p>
            <a:pPr>
              <a:defRPr/>
            </a:pPr>
            <a:fld id="{73C3FFFC-076B-4F31-9EC5-5148E7FAEE27}" type="slidenum">
              <a:rPr lang="fr-FR"/>
              <a:pPr>
                <a:defRPr/>
              </a:pPr>
              <a:t>‹N°›</a:t>
            </a:fld>
            <a:endParaRPr lang="fr-FR"/>
          </a:p>
        </p:txBody>
      </p:sp>
      <p:sp>
        <p:nvSpPr>
          <p:cNvPr id="1031" name="Rectangle 7"/>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BE"/>
          </a:p>
        </p:txBody>
      </p:sp>
      <p:sp>
        <p:nvSpPr>
          <p:cNvPr id="1032" name="Rectangle 8"/>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p>
        </p:txBody>
      </p:sp>
      <p:sp>
        <p:nvSpPr>
          <p:cNvPr id="1033" name="Rectangle 9"/>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p>
        </p:txBody>
      </p:sp>
      <p:sp>
        <p:nvSpPr>
          <p:cNvPr id="1034" name="Rectangle 10"/>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p>
        </p:txBody>
      </p:sp>
      <p:pic>
        <p:nvPicPr>
          <p:cNvPr id="1035" name="Picture 11" descr="Logo_FWB_Hori_Quadri"/>
          <p:cNvPicPr>
            <a:picLocks noChangeAspect="1" noChangeArrowheads="1"/>
          </p:cNvPicPr>
          <p:nvPr userDrawn="1"/>
        </p:nvPicPr>
        <p:blipFill>
          <a:blip r:embed="rId14" cstate="print"/>
          <a:srcRect/>
          <a:stretch>
            <a:fillRect/>
          </a:stretch>
        </p:blipFill>
        <p:spPr bwMode="auto">
          <a:xfrm>
            <a:off x="7812088" y="6165850"/>
            <a:ext cx="1331912" cy="334963"/>
          </a:xfrm>
          <a:prstGeom prst="rect">
            <a:avLst/>
          </a:prstGeom>
          <a:noFill/>
          <a:ln w="9525">
            <a:noFill/>
            <a:miter lim="800000"/>
            <a:headEnd/>
            <a:tailEnd/>
          </a:ln>
        </p:spPr>
      </p:pic>
      <p:pic>
        <p:nvPicPr>
          <p:cNvPr id="1036" name="Image 5" descr="observatoireseulqua.eps"/>
          <p:cNvPicPr>
            <a:picLocks noChangeAspect="1"/>
          </p:cNvPicPr>
          <p:nvPr userDrawn="1"/>
        </p:nvPicPr>
        <p:blipFill>
          <a:blip r:embed="rId15" cstate="print"/>
          <a:srcRect/>
          <a:stretch>
            <a:fillRect/>
          </a:stretch>
        </p:blipFill>
        <p:spPr bwMode="auto">
          <a:xfrm>
            <a:off x="8388350" y="6524625"/>
            <a:ext cx="331788"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C82C0C"/>
        </a:buClr>
        <a:buSzPct val="75000"/>
        <a:buFont typeface="Arial" charset="0"/>
        <a:buChar char="►"/>
        <a:defRPr sz="2800">
          <a:solidFill>
            <a:srgbClr val="A7988B"/>
          </a:solidFill>
          <a:latin typeface="+mn-lt"/>
          <a:ea typeface="+mn-ea"/>
          <a:cs typeface="+mn-cs"/>
        </a:defRPr>
      </a:lvl1pPr>
      <a:lvl2pPr marL="742950" indent="-285750" algn="l" rtl="0" eaLnBrk="0" fontAlgn="base" hangingPunct="0">
        <a:spcBef>
          <a:spcPct val="20000"/>
        </a:spcBef>
        <a:spcAft>
          <a:spcPct val="0"/>
        </a:spcAft>
        <a:buClr>
          <a:srgbClr val="98235A"/>
        </a:buClr>
        <a:buSzPct val="75000"/>
        <a:buFont typeface="Arial"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rgbClr val="080B86"/>
        </a:buClr>
        <a:buSzPct val="75000"/>
        <a:buFont typeface="Arial"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9144000" cy="981075"/>
          </a:xfrm>
          <a:prstGeom prst="rect">
            <a:avLst/>
          </a:prstGeom>
          <a:solidFill>
            <a:srgbClr val="A7988B"/>
          </a:solidFill>
          <a:ln w="9525" algn="ctr">
            <a:noFill/>
            <a:miter lim="800000"/>
            <a:headEnd/>
            <a:tailEnd/>
          </a:ln>
          <a:effectLst/>
        </p:spPr>
        <p:txBody>
          <a:bodyPr wrap="none" anchor="ctr"/>
          <a:lstStyle/>
          <a:p>
            <a:pPr>
              <a:defRPr/>
            </a:pPr>
            <a:endParaRPr lang="fr-BE">
              <a:solidFill>
                <a:srgbClr val="000000"/>
              </a:solidFill>
            </a:endParaRPr>
          </a:p>
        </p:txBody>
      </p:sp>
      <p:sp>
        <p:nvSpPr>
          <p:cNvPr id="1027" name="Espace réservé du titre 1"/>
          <p:cNvSpPr>
            <a:spLocks noGrp="1"/>
          </p:cNvSpPr>
          <p:nvPr>
            <p:ph type="title"/>
          </p:nvPr>
        </p:nvSpPr>
        <p:spPr bwMode="auto">
          <a:xfrm>
            <a:off x="539750" y="0"/>
            <a:ext cx="8604250"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 style du titre</a:t>
            </a:r>
          </a:p>
        </p:txBody>
      </p:sp>
      <p:sp>
        <p:nvSpPr>
          <p:cNvPr id="1028" name="Espace réservé du texte 2"/>
          <p:cNvSpPr>
            <a:spLocks noGrp="1"/>
          </p:cNvSpPr>
          <p:nvPr>
            <p:ph type="body" idx="1"/>
          </p:nvPr>
        </p:nvSpPr>
        <p:spPr bwMode="auto">
          <a:xfrm>
            <a:off x="538163" y="1125538"/>
            <a:ext cx="8605837"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3059113" y="63817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defRPr>
            </a:lvl1pPr>
          </a:lstStyle>
          <a:p>
            <a:pPr>
              <a:defRPr/>
            </a:pPr>
            <a:endParaRPr lang="fr-FR"/>
          </a:p>
        </p:txBody>
      </p:sp>
      <p:sp>
        <p:nvSpPr>
          <p:cNvPr id="6" name="Espace réservé du numéro de diapositive 5"/>
          <p:cNvSpPr>
            <a:spLocks noGrp="1"/>
          </p:cNvSpPr>
          <p:nvPr>
            <p:ph type="sldNum" sz="quarter" idx="4"/>
          </p:nvPr>
        </p:nvSpPr>
        <p:spPr>
          <a:xfrm>
            <a:off x="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defRPr>
            </a:lvl1pPr>
          </a:lstStyle>
          <a:p>
            <a:pPr>
              <a:defRPr/>
            </a:pPr>
            <a:fld id="{73C3FFFC-076B-4F31-9EC5-5148E7FAEE27}" type="slidenum">
              <a:rPr lang="fr-FR"/>
              <a:pPr>
                <a:defRPr/>
              </a:pPr>
              <a:t>‹N°›</a:t>
            </a:fld>
            <a:endParaRPr lang="fr-FR"/>
          </a:p>
        </p:txBody>
      </p:sp>
      <p:sp>
        <p:nvSpPr>
          <p:cNvPr id="1031" name="Rectangle 7"/>
          <p:cNvSpPr>
            <a:spLocks noChangeArrowheads="1"/>
          </p:cNvSpPr>
          <p:nvPr userDrawn="1"/>
        </p:nvSpPr>
        <p:spPr bwMode="auto">
          <a:xfrm>
            <a:off x="0" y="1125538"/>
            <a:ext cx="252413" cy="935037"/>
          </a:xfrm>
          <a:prstGeom prst="rect">
            <a:avLst/>
          </a:prstGeom>
          <a:solidFill>
            <a:srgbClr val="EE6E01"/>
          </a:solidFill>
          <a:ln w="9525" algn="ctr">
            <a:noFill/>
            <a:miter lim="800000"/>
            <a:headEnd/>
            <a:tailEnd/>
          </a:ln>
          <a:effectLst/>
        </p:spPr>
        <p:txBody>
          <a:bodyPr wrap="none" anchor="ctr"/>
          <a:lstStyle/>
          <a:p>
            <a:pPr>
              <a:defRPr/>
            </a:pPr>
            <a:endParaRPr lang="fr-BE">
              <a:solidFill>
                <a:srgbClr val="000000"/>
              </a:solidFill>
            </a:endParaRPr>
          </a:p>
        </p:txBody>
      </p:sp>
      <p:sp>
        <p:nvSpPr>
          <p:cNvPr id="1032" name="Rectangle 8"/>
          <p:cNvSpPr>
            <a:spLocks noChangeArrowheads="1"/>
          </p:cNvSpPr>
          <p:nvPr userDrawn="1"/>
        </p:nvSpPr>
        <p:spPr bwMode="auto">
          <a:xfrm>
            <a:off x="0" y="2133600"/>
            <a:ext cx="252413" cy="935038"/>
          </a:xfrm>
          <a:prstGeom prst="rect">
            <a:avLst/>
          </a:prstGeom>
          <a:solidFill>
            <a:srgbClr val="C82C0C"/>
          </a:solidFill>
          <a:ln w="9525" algn="ctr">
            <a:noFill/>
            <a:miter lim="800000"/>
            <a:headEnd/>
            <a:tailEnd/>
          </a:ln>
          <a:effectLst/>
        </p:spPr>
        <p:txBody>
          <a:bodyPr wrap="none" anchor="ctr"/>
          <a:lstStyle/>
          <a:p>
            <a:pPr>
              <a:defRPr/>
            </a:pPr>
            <a:endParaRPr lang="fr-BE">
              <a:solidFill>
                <a:srgbClr val="000000"/>
              </a:solidFill>
            </a:endParaRPr>
          </a:p>
        </p:txBody>
      </p:sp>
      <p:sp>
        <p:nvSpPr>
          <p:cNvPr id="1033" name="Rectangle 9"/>
          <p:cNvSpPr>
            <a:spLocks noChangeArrowheads="1"/>
          </p:cNvSpPr>
          <p:nvPr userDrawn="1"/>
        </p:nvSpPr>
        <p:spPr bwMode="auto">
          <a:xfrm>
            <a:off x="0" y="3141663"/>
            <a:ext cx="252413" cy="935037"/>
          </a:xfrm>
          <a:prstGeom prst="rect">
            <a:avLst/>
          </a:prstGeom>
          <a:solidFill>
            <a:srgbClr val="98235A"/>
          </a:solidFill>
          <a:ln w="9525" algn="ctr">
            <a:noFill/>
            <a:miter lim="800000"/>
            <a:headEnd/>
            <a:tailEnd/>
          </a:ln>
          <a:effectLst/>
        </p:spPr>
        <p:txBody>
          <a:bodyPr wrap="none" anchor="ctr"/>
          <a:lstStyle/>
          <a:p>
            <a:pPr>
              <a:defRPr/>
            </a:pPr>
            <a:endParaRPr lang="fr-BE">
              <a:solidFill>
                <a:srgbClr val="000000"/>
              </a:solidFill>
            </a:endParaRPr>
          </a:p>
        </p:txBody>
      </p:sp>
      <p:sp>
        <p:nvSpPr>
          <p:cNvPr id="1034" name="Rectangle 10"/>
          <p:cNvSpPr>
            <a:spLocks noChangeArrowheads="1"/>
          </p:cNvSpPr>
          <p:nvPr userDrawn="1"/>
        </p:nvSpPr>
        <p:spPr bwMode="auto">
          <a:xfrm>
            <a:off x="0" y="4149725"/>
            <a:ext cx="252413" cy="935038"/>
          </a:xfrm>
          <a:prstGeom prst="rect">
            <a:avLst/>
          </a:prstGeom>
          <a:solidFill>
            <a:srgbClr val="012F85"/>
          </a:solidFill>
          <a:ln w="9525" algn="ctr">
            <a:noFill/>
            <a:miter lim="800000"/>
            <a:headEnd/>
            <a:tailEnd/>
          </a:ln>
          <a:effectLst/>
        </p:spPr>
        <p:txBody>
          <a:bodyPr wrap="none" anchor="ctr"/>
          <a:lstStyle/>
          <a:p>
            <a:pPr>
              <a:defRPr/>
            </a:pPr>
            <a:endParaRPr lang="fr-BE">
              <a:solidFill>
                <a:srgbClr val="000000"/>
              </a:solidFill>
            </a:endParaRPr>
          </a:p>
        </p:txBody>
      </p:sp>
      <p:pic>
        <p:nvPicPr>
          <p:cNvPr id="1035" name="Picture 11" descr="Logo_FWB_Hori_Quadri"/>
          <p:cNvPicPr>
            <a:picLocks noChangeAspect="1" noChangeArrowheads="1"/>
          </p:cNvPicPr>
          <p:nvPr userDrawn="1"/>
        </p:nvPicPr>
        <p:blipFill>
          <a:blip r:embed="rId15" cstate="print"/>
          <a:srcRect/>
          <a:stretch>
            <a:fillRect/>
          </a:stretch>
        </p:blipFill>
        <p:spPr bwMode="auto">
          <a:xfrm>
            <a:off x="7812088" y="6165850"/>
            <a:ext cx="1331912" cy="334963"/>
          </a:xfrm>
          <a:prstGeom prst="rect">
            <a:avLst/>
          </a:prstGeom>
          <a:noFill/>
          <a:ln w="9525">
            <a:noFill/>
            <a:miter lim="800000"/>
            <a:headEnd/>
            <a:tailEnd/>
          </a:ln>
        </p:spPr>
      </p:pic>
      <p:pic>
        <p:nvPicPr>
          <p:cNvPr id="1036" name="Image 5" descr="observatoireseulqua.eps"/>
          <p:cNvPicPr>
            <a:picLocks noChangeAspect="1"/>
          </p:cNvPicPr>
          <p:nvPr userDrawn="1"/>
        </p:nvPicPr>
        <p:blipFill>
          <a:blip r:embed="rId16" cstate="print"/>
          <a:srcRect/>
          <a:stretch>
            <a:fillRect/>
          </a:stretch>
        </p:blipFill>
        <p:spPr bwMode="auto">
          <a:xfrm>
            <a:off x="8388350" y="6524625"/>
            <a:ext cx="331788" cy="333375"/>
          </a:xfrm>
          <a:prstGeom prst="rect">
            <a:avLst/>
          </a:prstGeom>
          <a:noFill/>
          <a:ln w="9525">
            <a:noFill/>
            <a:miter lim="800000"/>
            <a:headEnd/>
            <a:tailEnd/>
          </a:ln>
        </p:spPr>
      </p:pic>
    </p:spTree>
    <p:extLst>
      <p:ext uri="{BB962C8B-B14F-4D97-AF65-F5344CB8AC3E}">
        <p14:creationId xmlns:p14="http://schemas.microsoft.com/office/powerpoint/2010/main" val="207343914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cs typeface="Arial" charset="0"/>
        </a:defRPr>
      </a:lvl2pPr>
      <a:lvl3pPr algn="l" rtl="0" eaLnBrk="0" fontAlgn="base" hangingPunct="0">
        <a:spcBef>
          <a:spcPct val="0"/>
        </a:spcBef>
        <a:spcAft>
          <a:spcPct val="0"/>
        </a:spcAft>
        <a:defRPr sz="2800" b="1">
          <a:solidFill>
            <a:schemeClr val="bg1"/>
          </a:solidFill>
          <a:latin typeface="Calibri" pitchFamily="34" charset="0"/>
          <a:cs typeface="Arial" charset="0"/>
        </a:defRPr>
      </a:lvl3pPr>
      <a:lvl4pPr algn="l" rtl="0" eaLnBrk="0" fontAlgn="base" hangingPunct="0">
        <a:spcBef>
          <a:spcPct val="0"/>
        </a:spcBef>
        <a:spcAft>
          <a:spcPct val="0"/>
        </a:spcAft>
        <a:defRPr sz="2800" b="1">
          <a:solidFill>
            <a:schemeClr val="bg1"/>
          </a:solidFill>
          <a:latin typeface="Calibri" pitchFamily="34" charset="0"/>
          <a:cs typeface="Arial" charset="0"/>
        </a:defRPr>
      </a:lvl4pPr>
      <a:lvl5pPr algn="l" rtl="0" eaLnBrk="0" fontAlgn="base" hangingPunct="0">
        <a:spcBef>
          <a:spcPct val="0"/>
        </a:spcBef>
        <a:spcAft>
          <a:spcPct val="0"/>
        </a:spcAft>
        <a:defRPr sz="2800" b="1">
          <a:solidFill>
            <a:schemeClr val="bg1"/>
          </a:solidFill>
          <a:latin typeface="Calibri" pitchFamily="34" charset="0"/>
          <a:cs typeface="Arial" charset="0"/>
        </a:defRPr>
      </a:lvl5pPr>
      <a:lvl6pPr marL="457200" algn="l" rtl="0" fontAlgn="base">
        <a:spcBef>
          <a:spcPct val="0"/>
        </a:spcBef>
        <a:spcAft>
          <a:spcPct val="0"/>
        </a:spcAft>
        <a:defRPr sz="2800" b="1">
          <a:solidFill>
            <a:schemeClr val="bg1"/>
          </a:solidFill>
          <a:latin typeface="Calibri" pitchFamily="34" charset="0"/>
          <a:cs typeface="Arial" charset="0"/>
        </a:defRPr>
      </a:lvl6pPr>
      <a:lvl7pPr marL="914400" algn="l" rtl="0" fontAlgn="base">
        <a:spcBef>
          <a:spcPct val="0"/>
        </a:spcBef>
        <a:spcAft>
          <a:spcPct val="0"/>
        </a:spcAft>
        <a:defRPr sz="2800" b="1">
          <a:solidFill>
            <a:schemeClr val="bg1"/>
          </a:solidFill>
          <a:latin typeface="Calibri" pitchFamily="34" charset="0"/>
          <a:cs typeface="Arial" charset="0"/>
        </a:defRPr>
      </a:lvl7pPr>
      <a:lvl8pPr marL="1371600" algn="l" rtl="0" fontAlgn="base">
        <a:spcBef>
          <a:spcPct val="0"/>
        </a:spcBef>
        <a:spcAft>
          <a:spcPct val="0"/>
        </a:spcAft>
        <a:defRPr sz="2800" b="1">
          <a:solidFill>
            <a:schemeClr val="bg1"/>
          </a:solidFill>
          <a:latin typeface="Calibri" pitchFamily="34" charset="0"/>
          <a:cs typeface="Arial" charset="0"/>
        </a:defRPr>
      </a:lvl8pPr>
      <a:lvl9pPr marL="1828800" algn="l"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C82C0C"/>
        </a:buClr>
        <a:buSzPct val="75000"/>
        <a:buFont typeface="Arial" charset="0"/>
        <a:buChar char="►"/>
        <a:defRPr sz="2800">
          <a:solidFill>
            <a:srgbClr val="A7988B"/>
          </a:solidFill>
          <a:latin typeface="+mn-lt"/>
          <a:ea typeface="+mn-ea"/>
          <a:cs typeface="+mn-cs"/>
        </a:defRPr>
      </a:lvl1pPr>
      <a:lvl2pPr marL="742950" indent="-285750" algn="l" rtl="0" eaLnBrk="0" fontAlgn="base" hangingPunct="0">
        <a:spcBef>
          <a:spcPct val="20000"/>
        </a:spcBef>
        <a:spcAft>
          <a:spcPct val="0"/>
        </a:spcAft>
        <a:buClr>
          <a:srgbClr val="98235A"/>
        </a:buClr>
        <a:buSzPct val="75000"/>
        <a:buFont typeface="Arial"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rgbClr val="080B86"/>
        </a:buClr>
        <a:buSzPct val="75000"/>
        <a:buFont typeface="Arial" charset="0"/>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www.oejaj.cfwb.be/"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p:cNvSpPr>
          <p:nvPr>
            <p:ph type="ctrTitle"/>
          </p:nvPr>
        </p:nvSpPr>
        <p:spPr/>
        <p:txBody>
          <a:bodyPr/>
          <a:lstStyle/>
          <a:p>
            <a:pPr eaLnBrk="1" hangingPunct="1"/>
            <a:r>
              <a:rPr lang="fr-BE" dirty="0" smtClean="0"/>
              <a:t>Évaluation du Décret OJ</a:t>
            </a:r>
            <a:br>
              <a:rPr lang="fr-BE" dirty="0" smtClean="0"/>
            </a:br>
            <a:r>
              <a:rPr lang="fr-BE" sz="2800" dirty="0" smtClean="0"/>
              <a:t>Résultats et recommandations de l’OEJAJ</a:t>
            </a:r>
            <a:br>
              <a:rPr lang="fr-BE" sz="2800" dirty="0" smtClean="0"/>
            </a:br>
            <a:r>
              <a:rPr lang="fr-BE" sz="2800" dirty="0" smtClean="0"/>
              <a:t/>
            </a:r>
            <a:br>
              <a:rPr lang="fr-BE" sz="2800" dirty="0" smtClean="0"/>
            </a:br>
            <a:r>
              <a:rPr lang="fr-BE" sz="2000" dirty="0" smtClean="0"/>
              <a:t>Bruxelles : 19 octobre 2017/ Namur: 24 octobre 2017</a:t>
            </a:r>
            <a:endParaRPr lang="fr-FR" sz="2000" dirty="0" smtClean="0"/>
          </a:p>
        </p:txBody>
      </p:sp>
      <p:sp>
        <p:nvSpPr>
          <p:cNvPr id="2" name="Sous-titre 1"/>
          <p:cNvSpPr>
            <a:spLocks noGrp="1"/>
          </p:cNvSpPr>
          <p:nvPr>
            <p:ph type="subTitle" idx="1"/>
          </p:nvPr>
        </p:nvSpPr>
        <p:spPr/>
        <p:txBody>
          <a:bodyPr/>
          <a:lstStyle/>
          <a:p>
            <a:pPr lvl="0" eaLnBrk="1" hangingPunct="1">
              <a:lnSpc>
                <a:spcPct val="90000"/>
              </a:lnSpc>
            </a:pPr>
            <a:r>
              <a:rPr lang="fr-BE" sz="2400" b="1" dirty="0">
                <a:solidFill>
                  <a:srgbClr val="012F85"/>
                </a:solidFill>
              </a:rPr>
              <a:t>Observatoire de l’Enfance, de la Jeunesse et de l’Aide à la </a:t>
            </a:r>
            <a:r>
              <a:rPr lang="fr-BE" sz="2400" b="1" dirty="0" smtClean="0">
                <a:solidFill>
                  <a:srgbClr val="012F85"/>
                </a:solidFill>
              </a:rPr>
              <a:t>Jeunesse</a:t>
            </a:r>
          </a:p>
          <a:p>
            <a:pPr eaLnBrk="1" hangingPunct="1">
              <a:lnSpc>
                <a:spcPct val="90000"/>
              </a:lnSpc>
            </a:pPr>
            <a:r>
              <a:rPr lang="fr-BE" sz="1800" dirty="0" smtClean="0">
                <a:solidFill>
                  <a:srgbClr val="012F85"/>
                </a:solidFill>
              </a:rPr>
              <a:t>Julie De Wilde, Anne-Marie Dieu, Lorise Moreau, Anne </a:t>
            </a:r>
            <a:r>
              <a:rPr lang="fr-BE" sz="1800" dirty="0" err="1" smtClean="0">
                <a:solidFill>
                  <a:srgbClr val="012F85"/>
                </a:solidFill>
              </a:rPr>
              <a:t>Swaluë</a:t>
            </a:r>
            <a:endParaRPr lang="fr-FR" sz="1800" dirty="0">
              <a:solidFill>
                <a:srgbClr val="012F85"/>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 </a:t>
            </a:r>
            <a:r>
              <a:rPr lang="fr-BE" dirty="0" smtClean="0"/>
              <a:t>Notion d’activité</a:t>
            </a:r>
            <a:endParaRPr lang="fr-FR" dirty="0"/>
          </a:p>
        </p:txBody>
      </p:sp>
      <p:sp>
        <p:nvSpPr>
          <p:cNvPr id="3" name="Espace réservé du contenu 2"/>
          <p:cNvSpPr>
            <a:spLocks noGrp="1"/>
          </p:cNvSpPr>
          <p:nvPr>
            <p:ph idx="1"/>
          </p:nvPr>
        </p:nvSpPr>
        <p:spPr/>
        <p:txBody>
          <a:bodyPr/>
          <a:lstStyle/>
          <a:p>
            <a:r>
              <a:rPr lang="fr-BE" sz="2400" dirty="0" smtClean="0"/>
              <a:t>Notion ouverte qui permet de prendre en compte le processus et la diversité des réalités de terrain</a:t>
            </a:r>
          </a:p>
          <a:p>
            <a:endParaRPr lang="fr-BE" sz="2400" dirty="0" smtClean="0"/>
          </a:p>
          <a:p>
            <a:r>
              <a:rPr lang="fr-BE" sz="2400" dirty="0" smtClean="0"/>
              <a:t>Difficulté pour certaines OJ à découper les actions en activités, à effectuer des choix</a:t>
            </a:r>
          </a:p>
          <a:p>
            <a:endParaRPr lang="fr-BE" sz="2400" dirty="0" smtClean="0"/>
          </a:p>
          <a:p>
            <a:r>
              <a:rPr lang="fr-BE" sz="2400" dirty="0" smtClean="0"/>
              <a:t>Interprétations diverses et difficulté pour le travail d’inspection</a:t>
            </a:r>
          </a:p>
          <a:p>
            <a:endParaRPr lang="fr-BE" sz="2400" dirty="0" smtClean="0"/>
          </a:p>
          <a:p>
            <a:r>
              <a:rPr lang="fr-BE" sz="2400" dirty="0" smtClean="0"/>
              <a:t>Questionnements par rapport au sens du comptage des activités</a:t>
            </a:r>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10</a:t>
            </a:fld>
            <a:endParaRPr lang="fr-FR"/>
          </a:p>
        </p:txBody>
      </p:sp>
    </p:spTree>
    <p:extLst>
      <p:ext uri="{BB962C8B-B14F-4D97-AF65-F5344CB8AC3E}">
        <p14:creationId xmlns:p14="http://schemas.microsoft.com/office/powerpoint/2010/main" val="21837558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Notion d’activité</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Réviser le cadre et la notion d’activité en lien avec les finalités du décret (critères qualitatifs)</a:t>
            </a:r>
          </a:p>
          <a:p>
            <a:r>
              <a:rPr lang="fr-BE" dirty="0" smtClean="0"/>
              <a:t>Développer une réflexion sur les critères quantitatifs </a:t>
            </a:r>
            <a:r>
              <a:rPr lang="fr-BE" dirty="0" smtClean="0"/>
              <a:t>pertinents</a:t>
            </a:r>
            <a:endParaRPr lang="fr-BE" dirty="0" smtClean="0"/>
          </a:p>
          <a:p>
            <a:endParaRPr lang="fr-BE" dirty="0"/>
          </a:p>
          <a:p>
            <a:pPr lvl="1"/>
            <a:r>
              <a:rPr lang="fr-BE" dirty="0" smtClean="0"/>
              <a:t>Travail qui doit se faire de manière participative et en lien avec un travail sur les concepts-clé</a:t>
            </a:r>
          </a:p>
          <a:p>
            <a:endParaRPr lang="fr-BE" b="1" dirty="0" smtClean="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11</a:t>
            </a:fld>
            <a:endParaRPr lang="fr-FR"/>
          </a:p>
        </p:txBody>
      </p:sp>
    </p:spTree>
    <p:extLst>
      <p:ext uri="{BB962C8B-B14F-4D97-AF65-F5344CB8AC3E}">
        <p14:creationId xmlns:p14="http://schemas.microsoft.com/office/powerpoint/2010/main" val="6140347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Finalités et concepts : citoyenneté, éducation permanente, participation</a:t>
            </a:r>
            <a:r>
              <a:rPr lang="fr-FR" dirty="0"/>
              <a:t/>
            </a:r>
            <a:br>
              <a:rPr lang="fr-FR" dirty="0"/>
            </a:br>
            <a:endParaRPr lang="fr-FR" dirty="0"/>
          </a:p>
        </p:txBody>
      </p:sp>
      <p:sp>
        <p:nvSpPr>
          <p:cNvPr id="3" name="Espace réservé du contenu 2"/>
          <p:cNvSpPr>
            <a:spLocks noGrp="1"/>
          </p:cNvSpPr>
          <p:nvPr>
            <p:ph idx="1"/>
          </p:nvPr>
        </p:nvSpPr>
        <p:spPr/>
        <p:txBody>
          <a:bodyPr/>
          <a:lstStyle/>
          <a:p>
            <a:pPr lvl="0"/>
            <a:r>
              <a:rPr lang="fr-BE" sz="2400" dirty="0"/>
              <a:t>Large </a:t>
            </a:r>
            <a:r>
              <a:rPr lang="fr-BE" sz="2400" dirty="0" smtClean="0"/>
              <a:t>adhésion</a:t>
            </a:r>
          </a:p>
          <a:p>
            <a:pPr marL="0" lvl="0" indent="0">
              <a:buNone/>
            </a:pPr>
            <a:endParaRPr lang="fr-BE" sz="1800" dirty="0" smtClean="0"/>
          </a:p>
          <a:p>
            <a:pPr lvl="0"/>
            <a:r>
              <a:rPr lang="fr-BE" sz="2400" dirty="0" smtClean="0"/>
              <a:t>Faible (moyen) niveau de difficultés dans </a:t>
            </a:r>
            <a:r>
              <a:rPr lang="fr-BE" sz="2400" dirty="0"/>
              <a:t>la mise en </a:t>
            </a:r>
            <a:r>
              <a:rPr lang="fr-BE" sz="2400" dirty="0" smtClean="0"/>
              <a:t>œuvre </a:t>
            </a:r>
          </a:p>
          <a:p>
            <a:pPr marL="0" lvl="0" indent="0">
              <a:buNone/>
            </a:pPr>
            <a:r>
              <a:rPr lang="fr-BE" sz="2400" dirty="0" smtClean="0"/>
              <a:t>     (cf. graphique)</a:t>
            </a:r>
          </a:p>
          <a:p>
            <a:pPr marL="0" lvl="0" indent="0">
              <a:buNone/>
            </a:pPr>
            <a:endParaRPr lang="fr-BE" sz="2400" dirty="0"/>
          </a:p>
          <a:p>
            <a:pPr lvl="0"/>
            <a:r>
              <a:rPr lang="fr-BE" sz="2400" dirty="0"/>
              <a:t>Variations en termes d’interprétations </a:t>
            </a:r>
          </a:p>
          <a:p>
            <a:pPr lvl="0"/>
            <a:endParaRPr lang="fr-FR" sz="2400" dirty="0"/>
          </a:p>
          <a:p>
            <a:pPr lvl="0"/>
            <a:r>
              <a:rPr lang="fr-BE" sz="2400" dirty="0"/>
              <a:t>Souplesse décrétale comme levier et frein</a:t>
            </a:r>
            <a:endParaRPr lang="fr-FR" sz="2400" dirty="0"/>
          </a:p>
          <a:p>
            <a:pPr lvl="0"/>
            <a:endParaRPr lang="fr-BE" sz="2400" dirty="0" smtClean="0"/>
          </a:p>
          <a:p>
            <a:pPr lvl="0"/>
            <a:endParaRPr lang="fr-BE" sz="2400" dirty="0"/>
          </a:p>
          <a:p>
            <a:pPr lvl="0"/>
            <a:endParaRPr lang="fr-BE" sz="2400" dirty="0" smtClean="0"/>
          </a:p>
          <a:p>
            <a:pPr lvl="0"/>
            <a:endParaRPr lang="fr-BE" sz="2400" dirty="0"/>
          </a:p>
          <a:p>
            <a:pPr lvl="0"/>
            <a:endParaRPr lang="fr-BE" sz="2400" dirty="0" smtClean="0"/>
          </a:p>
          <a:p>
            <a:pPr lvl="0"/>
            <a:endParaRPr lang="fr-FR" sz="2400" dirty="0" smtClean="0"/>
          </a:p>
          <a:p>
            <a:pPr marL="0" lvl="0" indent="0">
              <a:buNone/>
            </a:pPr>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12</a:t>
            </a:fld>
            <a:endParaRPr lang="fr-FR"/>
          </a:p>
        </p:txBody>
      </p:sp>
    </p:spTree>
    <p:extLst>
      <p:ext uri="{BB962C8B-B14F-4D97-AF65-F5344CB8AC3E}">
        <p14:creationId xmlns:p14="http://schemas.microsoft.com/office/powerpoint/2010/main" val="39041269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Finalités et concepts : citoyenneté, éducation permanente, </a:t>
            </a:r>
            <a:r>
              <a:rPr lang="fr-BE" dirty="0" smtClean="0"/>
              <a:t>participation </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sz="2400" dirty="0"/>
          </a:p>
          <a:p>
            <a:pPr marL="0" lvl="0" indent="0">
              <a:buNone/>
            </a:pPr>
            <a:endParaRPr lang="fr-BE" sz="2400" dirty="0"/>
          </a:p>
          <a:p>
            <a:pPr lvl="0"/>
            <a:endParaRPr lang="fr-BE" sz="2400" dirty="0" smtClean="0"/>
          </a:p>
          <a:p>
            <a:pPr lvl="0"/>
            <a:endParaRPr lang="fr-BE" sz="2400" dirty="0"/>
          </a:p>
          <a:p>
            <a:pPr lvl="0"/>
            <a:endParaRPr lang="fr-BE" sz="2400" dirty="0" smtClean="0"/>
          </a:p>
          <a:p>
            <a:pPr lvl="0"/>
            <a:endParaRPr lang="fr-FR" sz="2400" dirty="0" smtClean="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13</a:t>
            </a:fld>
            <a:endParaRPr lang="fr-FR"/>
          </a:p>
        </p:txBody>
      </p:sp>
      <p:pic>
        <p:nvPicPr>
          <p:cNvPr id="6" name="Picture 2" descr="C:\Users\Grégory\Desktop\OJfinali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11674"/>
            <a:ext cx="4680520" cy="381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166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Finalités et concepts</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Poursuivre le travail de clarification de ces concepts </a:t>
            </a:r>
          </a:p>
          <a:p>
            <a:pPr lvl="1"/>
            <a:r>
              <a:rPr lang="fr-BE" dirty="0" smtClean="0"/>
              <a:t>Travail à mener avec l’ensemble des acteurs et de manière croisée entre sous-secteurs OJ-CJ (en tenant compte de leurs spécificités)</a:t>
            </a:r>
          </a:p>
          <a:p>
            <a:pPr marL="457200" lvl="1" indent="0">
              <a:buNone/>
            </a:pPr>
            <a:endParaRPr lang="fr-BE" b="1" dirty="0" smtClean="0"/>
          </a:p>
          <a:p>
            <a:r>
              <a:rPr lang="fr-BE" dirty="0" smtClean="0"/>
              <a:t>S’appuyer sur ce travail de clarification et de travail sur les spécificités dans le cadre de la promotion de leur identité spécifique</a:t>
            </a: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14</a:t>
            </a:fld>
            <a:endParaRPr lang="fr-FR"/>
          </a:p>
        </p:txBody>
      </p:sp>
    </p:spTree>
    <p:extLst>
      <p:ext uri="{BB962C8B-B14F-4D97-AF65-F5344CB8AC3E}">
        <p14:creationId xmlns:p14="http://schemas.microsoft.com/office/powerpoint/2010/main" val="14335501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Temps d’arrêt 1 : </a:t>
            </a:r>
            <a:r>
              <a:rPr lang="fr-BE" dirty="0" smtClean="0"/>
              <a:t>vos remarques et  </a:t>
            </a:r>
            <a:r>
              <a:rPr lang="fr-BE" dirty="0" smtClean="0"/>
              <a:t>questions</a:t>
            </a:r>
            <a:endParaRPr lang="fr-BE" dirty="0"/>
          </a:p>
        </p:txBody>
      </p:sp>
      <p:sp>
        <p:nvSpPr>
          <p:cNvPr id="3" name="Sous-titre 2"/>
          <p:cNvSpPr>
            <a:spLocks noGrp="1"/>
          </p:cNvSpPr>
          <p:nvPr>
            <p:ph type="subTitle" idx="1"/>
          </p:nvPr>
        </p:nvSpPr>
        <p:spPr/>
        <p:txBody>
          <a:bodyPr/>
          <a:lstStyle/>
          <a:p>
            <a:endParaRPr lang="fr-BE"/>
          </a:p>
        </p:txBody>
      </p:sp>
    </p:spTree>
    <p:extLst>
      <p:ext uri="{BB962C8B-B14F-4D97-AF65-F5344CB8AC3E}">
        <p14:creationId xmlns:p14="http://schemas.microsoft.com/office/powerpoint/2010/main" val="22122474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p:nvPr>
        </p:nvSpPr>
        <p:spPr/>
        <p:txBody>
          <a:bodyPr/>
          <a:lstStyle/>
          <a:p>
            <a:r>
              <a:rPr lang="fr-FR" altLang="fr-FR" dirty="0">
                <a:latin typeface="Calibri" panose="020F0502020204030204" pitchFamily="34" charset="0"/>
              </a:rPr>
              <a:t>P</a:t>
            </a:r>
            <a:r>
              <a:rPr lang="fr-FR" altLang="fr-FR" dirty="0" smtClean="0">
                <a:latin typeface="Calibri" panose="020F0502020204030204" pitchFamily="34" charset="0"/>
              </a:rPr>
              <a:t>ublics</a:t>
            </a:r>
          </a:p>
        </p:txBody>
      </p:sp>
      <p:sp>
        <p:nvSpPr>
          <p:cNvPr id="6148" name="Rectangle 3"/>
          <p:cNvSpPr>
            <a:spLocks noGrp="1"/>
          </p:cNvSpPr>
          <p:nvPr>
            <p:ph type="body" idx="1"/>
          </p:nvPr>
        </p:nvSpPr>
        <p:spPr/>
        <p:txBody>
          <a:bodyPr/>
          <a:lstStyle/>
          <a:p>
            <a:r>
              <a:rPr lang="fr-FR" altLang="fr-FR" sz="2400" dirty="0" smtClean="0">
                <a:latin typeface="Calibri" panose="020F0502020204030204" pitchFamily="34" charset="0"/>
              </a:rPr>
              <a:t> Age des publics (3-30) : faible niveau de difficultés</a:t>
            </a:r>
          </a:p>
          <a:p>
            <a:pPr marL="0" indent="0">
              <a:buNone/>
            </a:pPr>
            <a:endParaRPr lang="fr-FR" altLang="fr-FR" sz="1800" dirty="0" smtClean="0">
              <a:latin typeface="Calibri" panose="020F0502020204030204" pitchFamily="34" charset="0"/>
            </a:endParaRPr>
          </a:p>
          <a:p>
            <a:r>
              <a:rPr lang="fr-FR" altLang="fr-FR" sz="2400" dirty="0" smtClean="0">
                <a:latin typeface="Calibri" panose="020F0502020204030204" pitchFamily="34" charset="0"/>
              </a:rPr>
              <a:t>Diversité culturelle et socioéconomique: difficultés à se prononcer sur ces questions / groupes plutôt hétérogènes</a:t>
            </a:r>
          </a:p>
          <a:p>
            <a:endParaRPr lang="fr-FR" altLang="fr-FR" sz="2400" dirty="0" smtClean="0">
              <a:latin typeface="Calibri" panose="020F0502020204030204" pitchFamily="34" charset="0"/>
            </a:endParaRPr>
          </a:p>
          <a:p>
            <a:pPr marL="0" indent="0">
              <a:buNone/>
            </a:pPr>
            <a:endParaRPr lang="fr-FR" altLang="fr-FR" sz="2400" dirty="0" smtClean="0">
              <a:latin typeface="Calibri" panose="020F0502020204030204" pitchFamily="34" charset="0"/>
            </a:endParaRPr>
          </a:p>
          <a:p>
            <a:endParaRPr lang="fr-FR" altLang="fr-FR" sz="2400" dirty="0" smtClean="0"/>
          </a:p>
          <a:p>
            <a:pPr marL="0" indent="0">
              <a:buFont typeface="Arial" panose="020B0604020202020204" pitchFamily="34" charset="0"/>
              <a:buNone/>
            </a:pPr>
            <a:endParaRPr lang="fr-FR" altLang="fr-FR" sz="2400" dirty="0" smtClean="0"/>
          </a:p>
          <a:p>
            <a:pPr marL="0" indent="0">
              <a:buFont typeface="Arial" panose="020B0604020202020204" pitchFamily="34" charset="0"/>
              <a:buNone/>
            </a:pPr>
            <a:endParaRPr lang="fr-FR" altLang="fr-FR" sz="2400" dirty="0" smtClean="0"/>
          </a:p>
        </p:txBody>
      </p:sp>
      <p:pic>
        <p:nvPicPr>
          <p:cNvPr id="2050" name="Picture 2" descr="C:\Users\Grégory\Desktop\OJ-DI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852936"/>
            <a:ext cx="3816424" cy="373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939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p:nvPr>
        </p:nvSpPr>
        <p:spPr/>
        <p:txBody>
          <a:bodyPr/>
          <a:lstStyle/>
          <a:p>
            <a:r>
              <a:rPr lang="fr-FR" altLang="fr-FR" dirty="0">
                <a:latin typeface="Calibri" panose="020F0502020204030204" pitchFamily="34" charset="0"/>
              </a:rPr>
              <a:t>P</a:t>
            </a:r>
            <a:r>
              <a:rPr lang="fr-FR" altLang="fr-FR" dirty="0" smtClean="0">
                <a:latin typeface="Calibri" panose="020F0502020204030204" pitchFamily="34" charset="0"/>
              </a:rPr>
              <a:t>ublics</a:t>
            </a:r>
          </a:p>
        </p:txBody>
      </p:sp>
      <p:sp>
        <p:nvSpPr>
          <p:cNvPr id="6148" name="Rectangle 3"/>
          <p:cNvSpPr>
            <a:spLocks noGrp="1"/>
          </p:cNvSpPr>
          <p:nvPr>
            <p:ph type="body" idx="1"/>
          </p:nvPr>
        </p:nvSpPr>
        <p:spPr/>
        <p:txBody>
          <a:bodyPr/>
          <a:lstStyle/>
          <a:p>
            <a:r>
              <a:rPr lang="fr-FR" altLang="fr-FR" sz="2400" dirty="0" smtClean="0">
                <a:latin typeface="Calibri" panose="020F0502020204030204" pitchFamily="34" charset="0"/>
              </a:rPr>
              <a:t>Mixité : plus d’un public « jeune » sur deux</a:t>
            </a:r>
          </a:p>
          <a:p>
            <a:endParaRPr lang="fr-FR" altLang="fr-FR" sz="2400" dirty="0" smtClean="0">
              <a:latin typeface="Calibri" panose="020F0502020204030204" pitchFamily="34" charset="0"/>
            </a:endParaRPr>
          </a:p>
          <a:p>
            <a:endParaRPr lang="fr-FR" altLang="fr-FR" sz="2400" dirty="0">
              <a:latin typeface="Calibri" panose="020F0502020204030204" pitchFamily="34" charset="0"/>
            </a:endParaRPr>
          </a:p>
          <a:p>
            <a:endParaRPr lang="fr-FR" altLang="fr-FR" sz="2400" dirty="0" smtClean="0">
              <a:latin typeface="Calibri" panose="020F0502020204030204" pitchFamily="34" charset="0"/>
            </a:endParaRPr>
          </a:p>
          <a:p>
            <a:endParaRPr lang="fr-FR" altLang="fr-FR" sz="2400" dirty="0">
              <a:latin typeface="Calibri" panose="020F0502020204030204" pitchFamily="34" charset="0"/>
            </a:endParaRPr>
          </a:p>
          <a:p>
            <a:pPr marL="0" indent="0">
              <a:buNone/>
            </a:pPr>
            <a:endParaRPr lang="fr-FR" altLang="fr-FR" sz="2400" dirty="0" smtClean="0">
              <a:latin typeface="Calibri" panose="020F0502020204030204" pitchFamily="34" charset="0"/>
            </a:endParaRPr>
          </a:p>
          <a:p>
            <a:endParaRPr lang="fr-FR" altLang="fr-FR" sz="2400" dirty="0" smtClean="0">
              <a:latin typeface="Calibri" panose="020F0502020204030204" pitchFamily="34" charset="0"/>
            </a:endParaRPr>
          </a:p>
          <a:p>
            <a:endParaRPr lang="fr-FR" altLang="fr-FR" sz="1800" dirty="0">
              <a:latin typeface="Calibri" panose="020F0502020204030204" pitchFamily="34" charset="0"/>
            </a:endParaRPr>
          </a:p>
          <a:p>
            <a:r>
              <a:rPr lang="fr-FR" altLang="fr-FR" sz="2400" dirty="0" smtClean="0">
                <a:latin typeface="Calibri" panose="020F0502020204030204" pitchFamily="34" charset="0"/>
              </a:rPr>
              <a:t>Autres types de diversités?</a:t>
            </a:r>
            <a:endParaRPr lang="fr-FR" altLang="fr-FR" sz="2400" dirty="0" smtClean="0"/>
          </a:p>
          <a:p>
            <a:pPr marL="0" indent="0">
              <a:buNone/>
            </a:pPr>
            <a:endParaRPr lang="fr-FR" altLang="fr-FR" sz="1800" dirty="0" smtClean="0"/>
          </a:p>
          <a:p>
            <a:r>
              <a:rPr lang="fr-FR" altLang="fr-FR" sz="2400" dirty="0" smtClean="0"/>
              <a:t>Difficultés surgissent plus souvent dans mélange des publics au sein d’une même activité (barrières spatiales, barrières sociales, barrières culturelles, barrières de genre)</a:t>
            </a:r>
          </a:p>
          <a:p>
            <a:endParaRPr lang="fr-FR" altLang="fr-FR" sz="2400" dirty="0" smtClean="0"/>
          </a:p>
          <a:p>
            <a:pPr marL="0" indent="0">
              <a:buFont typeface="Arial" panose="020B0604020202020204" pitchFamily="34" charset="0"/>
              <a:buNone/>
            </a:pPr>
            <a:endParaRPr lang="fr-FR" altLang="fr-FR" sz="2400" dirty="0" smtClean="0"/>
          </a:p>
          <a:p>
            <a:pPr marL="0" indent="0">
              <a:buFont typeface="Arial" panose="020B0604020202020204" pitchFamily="34" charset="0"/>
              <a:buNone/>
            </a:pPr>
            <a:endParaRPr lang="fr-FR" altLang="fr-FR" sz="2400" dirty="0" smtClean="0"/>
          </a:p>
        </p:txBody>
      </p:sp>
      <p:pic>
        <p:nvPicPr>
          <p:cNvPr id="3074" name="Picture 2" descr="C:\Users\Grégory\Desktop\ojmix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351" y="1628800"/>
            <a:ext cx="4464496" cy="273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760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a:latin typeface="Calibri" panose="020F0502020204030204" pitchFamily="34" charset="0"/>
              </a:rPr>
              <a:t>P</a:t>
            </a:r>
            <a:r>
              <a:rPr lang="fr-FR" altLang="fr-FR" dirty="0" smtClean="0">
                <a:latin typeface="Calibri" panose="020F0502020204030204" pitchFamily="34" charset="0"/>
              </a:rPr>
              <a:t>ublics</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r>
              <a:rPr lang="fr-BE" dirty="0" smtClean="0"/>
              <a:t>Prévoir des incitants pour soutenir et encourager les OJ dans cette voie</a:t>
            </a:r>
          </a:p>
          <a:p>
            <a:endParaRPr lang="fr-BE" sz="2000" dirty="0" smtClean="0"/>
          </a:p>
          <a:p>
            <a:r>
              <a:rPr lang="fr-BE" dirty="0" smtClean="0"/>
              <a:t>Poursuivre une réflexion autour de la diversification et de la rencontre des publics au sein des OJ ou des activités</a:t>
            </a:r>
            <a:endParaRPr lang="fr-BE" b="1" dirty="0" smtClean="0"/>
          </a:p>
          <a:p>
            <a:pPr lvl="1"/>
            <a:r>
              <a:rPr lang="fr-BE" dirty="0" smtClean="0"/>
              <a:t>Importance des partenariats</a:t>
            </a:r>
          </a:p>
          <a:p>
            <a:pPr marL="457200" lvl="1" indent="0">
              <a:buNone/>
            </a:pPr>
            <a:endParaRPr lang="fr-BE" sz="2000" dirty="0" smtClean="0"/>
          </a:p>
          <a:p>
            <a:r>
              <a:rPr lang="fr-BE" dirty="0" smtClean="0"/>
              <a:t>Encourager les efforts pour atteindre des publics plus fragilisés</a:t>
            </a: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18</a:t>
            </a:fld>
            <a:endParaRPr lang="fr-FR"/>
          </a:p>
        </p:txBody>
      </p:sp>
    </p:spTree>
    <p:extLst>
      <p:ext uri="{BB962C8B-B14F-4D97-AF65-F5344CB8AC3E}">
        <p14:creationId xmlns:p14="http://schemas.microsoft.com/office/powerpoint/2010/main" val="12482968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5"/>
          <p:cNvSpPr>
            <a:spLocks noGrp="1"/>
          </p:cNvSpPr>
          <p:nvPr>
            <p:ph type="sldNum" sz="quarter" idx="4294967295"/>
          </p:nvPr>
        </p:nvSpPr>
        <p:spPr bwMode="auto">
          <a:xfrm>
            <a:off x="6732588"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12F85"/>
                </a:solidFill>
                <a:latin typeface="Arial Narrow" panose="020B0606020202030204" pitchFamily="34" charset="0"/>
              </a:defRPr>
            </a:lvl1pPr>
            <a:lvl2pPr marL="742950" indent="-285750">
              <a:spcBef>
                <a:spcPct val="20000"/>
              </a:spcBef>
              <a:buFont typeface="Wingdings" panose="05000000000000000000" pitchFamily="2" charset="2"/>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endParaRPr lang="fr-FR" altLang="fr-FR" sz="1200" dirty="0" smtClean="0">
              <a:solidFill>
                <a:srgbClr val="898989"/>
              </a:solidFill>
              <a:latin typeface="Calibri" panose="020F0502020204030204" pitchFamily="34" charset="0"/>
            </a:endParaRPr>
          </a:p>
        </p:txBody>
      </p:sp>
      <p:sp>
        <p:nvSpPr>
          <p:cNvPr id="7171" name="Rectangle 2"/>
          <p:cNvSpPr>
            <a:spLocks noGrp="1"/>
          </p:cNvSpPr>
          <p:nvPr>
            <p:ph type="title"/>
          </p:nvPr>
        </p:nvSpPr>
        <p:spPr/>
        <p:txBody>
          <a:bodyPr/>
          <a:lstStyle/>
          <a:p>
            <a:r>
              <a:rPr lang="fr-FR" altLang="fr-FR" dirty="0"/>
              <a:t>Q</a:t>
            </a:r>
            <a:r>
              <a:rPr lang="fr-FR" altLang="fr-FR" dirty="0" smtClean="0"/>
              <a:t>uota de jeunes dans les organes gestion </a:t>
            </a:r>
          </a:p>
        </p:txBody>
      </p:sp>
      <p:sp>
        <p:nvSpPr>
          <p:cNvPr id="7172" name="Rectangle 3"/>
          <p:cNvSpPr>
            <a:spLocks noGrp="1"/>
          </p:cNvSpPr>
          <p:nvPr>
            <p:ph type="body" idx="1"/>
          </p:nvPr>
        </p:nvSpPr>
        <p:spPr/>
        <p:txBody>
          <a:bodyPr/>
          <a:lstStyle/>
          <a:p>
            <a:r>
              <a:rPr lang="fr-FR" altLang="fr-FR" sz="2400" dirty="0" smtClean="0"/>
              <a:t>Obligation vécue comme une plus value par la grosse majorité des OJ</a:t>
            </a:r>
          </a:p>
          <a:p>
            <a:endParaRPr lang="fr-FR" altLang="fr-FR" sz="2400" dirty="0" smtClean="0"/>
          </a:p>
          <a:p>
            <a:r>
              <a:rPr lang="fr-FR" altLang="fr-FR" sz="2400" dirty="0" smtClean="0"/>
              <a:t>Difficulté spécifique de quelques unes avec des publics spécifiques</a:t>
            </a:r>
          </a:p>
          <a:p>
            <a:endParaRPr lang="fr-FR" altLang="fr-FR" sz="2400" dirty="0" smtClean="0"/>
          </a:p>
          <a:p>
            <a:r>
              <a:rPr lang="fr-FR" altLang="fr-FR" sz="2400" dirty="0" smtClean="0"/>
              <a:t>Attention à porter pour la participation des moins de 35 ans </a:t>
            </a:r>
          </a:p>
        </p:txBody>
      </p:sp>
    </p:spTree>
    <p:extLst>
      <p:ext uri="{BB962C8B-B14F-4D97-AF65-F5344CB8AC3E}">
        <p14:creationId xmlns:p14="http://schemas.microsoft.com/office/powerpoint/2010/main" val="26077025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p:nvPr>
        </p:nvSpPr>
        <p:spPr/>
        <p:txBody>
          <a:bodyPr/>
          <a:lstStyle/>
          <a:p>
            <a:pPr eaLnBrk="1" hangingPunct="1"/>
            <a:r>
              <a:rPr lang="fr-BE" dirty="0" smtClean="0"/>
              <a:t>Préalables - Méthodologie</a:t>
            </a:r>
            <a:endParaRPr lang="fr-FR" dirty="0" smtClean="0"/>
          </a:p>
        </p:txBody>
      </p:sp>
      <p:sp>
        <p:nvSpPr>
          <p:cNvPr id="7172" name="Rectangle 3"/>
          <p:cNvSpPr>
            <a:spLocks noGrp="1"/>
          </p:cNvSpPr>
          <p:nvPr>
            <p:ph type="body" idx="1"/>
          </p:nvPr>
        </p:nvSpPr>
        <p:spPr/>
        <p:txBody>
          <a:bodyPr/>
          <a:lstStyle/>
          <a:p>
            <a:pPr eaLnBrk="1" hangingPunct="1">
              <a:lnSpc>
                <a:spcPct val="80000"/>
              </a:lnSpc>
            </a:pPr>
            <a:endParaRPr lang="fr-BE" sz="1200" dirty="0" smtClean="0"/>
          </a:p>
          <a:p>
            <a:pPr eaLnBrk="1" hangingPunct="1">
              <a:lnSpc>
                <a:spcPct val="80000"/>
              </a:lnSpc>
            </a:pPr>
            <a:r>
              <a:rPr lang="fr-BE" sz="2400" dirty="0" smtClean="0"/>
              <a:t>Art.76-78 du décret</a:t>
            </a:r>
          </a:p>
          <a:p>
            <a:pPr eaLnBrk="1" hangingPunct="1">
              <a:lnSpc>
                <a:spcPct val="80000"/>
              </a:lnSpc>
            </a:pPr>
            <a:endParaRPr lang="fr-BE" sz="2400" dirty="0"/>
          </a:p>
          <a:p>
            <a:pPr eaLnBrk="1" hangingPunct="1">
              <a:lnSpc>
                <a:spcPct val="80000"/>
              </a:lnSpc>
            </a:pPr>
            <a:r>
              <a:rPr lang="fr-BE" sz="2400" dirty="0" smtClean="0"/>
              <a:t>Une évaluation </a:t>
            </a:r>
            <a:r>
              <a:rPr lang="fr-BE" sz="2400" b="1" dirty="0" smtClean="0"/>
              <a:t>participative</a:t>
            </a:r>
          </a:p>
          <a:p>
            <a:pPr eaLnBrk="1" hangingPunct="1">
              <a:lnSpc>
                <a:spcPct val="80000"/>
              </a:lnSpc>
            </a:pPr>
            <a:endParaRPr lang="fr-BE" sz="2400" b="1" dirty="0" smtClean="0"/>
          </a:p>
          <a:p>
            <a:pPr eaLnBrk="1" hangingPunct="1">
              <a:lnSpc>
                <a:spcPct val="80000"/>
              </a:lnSpc>
            </a:pPr>
            <a:r>
              <a:rPr lang="fr-BE" sz="2400" dirty="0" smtClean="0"/>
              <a:t>Objectif de l’évaluation</a:t>
            </a:r>
          </a:p>
          <a:p>
            <a:pPr lvl="1" eaLnBrk="1" hangingPunct="1">
              <a:lnSpc>
                <a:spcPct val="80000"/>
              </a:lnSpc>
            </a:pPr>
            <a:r>
              <a:rPr lang="fr-BE" sz="2000" dirty="0" smtClean="0"/>
              <a:t>Analyser les facteurs facilitants et les éléments de freins </a:t>
            </a:r>
            <a:r>
              <a:rPr lang="fr-BE" sz="2000" b="1" u="sng" dirty="0" smtClean="0"/>
              <a:t>contenus dans le texte du Décret</a:t>
            </a:r>
            <a:r>
              <a:rPr lang="fr-BE" sz="2000" dirty="0" smtClean="0"/>
              <a:t> par rapport à la poursuite des finalités assignées aux OJ</a:t>
            </a:r>
          </a:p>
          <a:p>
            <a:pPr marL="457200" lvl="1" indent="0" eaLnBrk="1" hangingPunct="1">
              <a:lnSpc>
                <a:spcPct val="80000"/>
              </a:lnSpc>
              <a:buNone/>
            </a:pPr>
            <a:endParaRPr lang="fr-BE" sz="2000" dirty="0" smtClean="0"/>
          </a:p>
          <a:p>
            <a:pPr eaLnBrk="1" hangingPunct="1">
              <a:lnSpc>
                <a:spcPct val="80000"/>
              </a:lnSpc>
            </a:pPr>
            <a:r>
              <a:rPr lang="fr-BE" sz="2400" dirty="0" smtClean="0"/>
              <a:t>Méthodes </a:t>
            </a:r>
          </a:p>
          <a:p>
            <a:pPr lvl="1" eaLnBrk="1" hangingPunct="1">
              <a:lnSpc>
                <a:spcPct val="80000"/>
              </a:lnSpc>
            </a:pPr>
            <a:r>
              <a:rPr lang="fr-BE" sz="2000" dirty="0" smtClean="0"/>
              <a:t>Consultation de documentation diverse, utilisation de données administratives, entretiens individuels avec des personnes ressources</a:t>
            </a:r>
          </a:p>
          <a:p>
            <a:pPr lvl="1" eaLnBrk="1" hangingPunct="1">
              <a:lnSpc>
                <a:spcPct val="80000"/>
              </a:lnSpc>
            </a:pPr>
            <a:r>
              <a:rPr lang="fr-BE" sz="2000" b="1" dirty="0" smtClean="0"/>
              <a:t>Questionnaire en ligne </a:t>
            </a:r>
            <a:r>
              <a:rPr lang="fr-BE" sz="2000" dirty="0" smtClean="0"/>
              <a:t>et </a:t>
            </a:r>
            <a:r>
              <a:rPr lang="fr-BE" sz="2000" b="1" dirty="0" smtClean="0"/>
              <a:t>focus-groups</a:t>
            </a:r>
          </a:p>
          <a:p>
            <a:pPr eaLnBrk="1" hangingPunct="1">
              <a:lnSpc>
                <a:spcPct val="80000"/>
              </a:lnSpc>
            </a:pPr>
            <a:endParaRPr lang="fr-BE" sz="2400" dirty="0" smtClean="0"/>
          </a:p>
          <a:p>
            <a:pPr eaLnBrk="1" hangingPunct="1">
              <a:lnSpc>
                <a:spcPct val="80000"/>
              </a:lnSpc>
            </a:pPr>
            <a:r>
              <a:rPr lang="fr-BE" sz="2400" dirty="0" smtClean="0"/>
              <a:t>En parallèle, évaluation du </a:t>
            </a:r>
            <a:r>
              <a:rPr lang="fr-BE" sz="2400" dirty="0"/>
              <a:t>d</a:t>
            </a:r>
            <a:r>
              <a:rPr lang="fr-BE" sz="2400" dirty="0" smtClean="0"/>
              <a:t>écret CJ sur le même schéma</a:t>
            </a:r>
            <a:endParaRPr lang="fr-FR" sz="2400" dirty="0" smtClean="0"/>
          </a:p>
        </p:txBody>
      </p:sp>
    </p:spTree>
    <p:extLst>
      <p:ext uri="{BB962C8B-B14F-4D97-AF65-F5344CB8AC3E}">
        <p14:creationId xmlns:p14="http://schemas.microsoft.com/office/powerpoint/2010/main" val="32722296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Quota de jeunes dans les organes de gestion</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Soutenir les efforts en vue de favoriser la participation des jeunes de moins de 30 ans </a:t>
            </a:r>
          </a:p>
          <a:p>
            <a:endParaRPr lang="fr-BE" b="1" dirty="0" smtClean="0"/>
          </a:p>
          <a:p>
            <a:r>
              <a:rPr lang="fr-BE" dirty="0" smtClean="0"/>
              <a:t>Apporter davantage de précisions sur le moment où le pourcentage dans les CA doit être </a:t>
            </a:r>
            <a:r>
              <a:rPr lang="fr-BE" dirty="0" smtClean="0"/>
              <a:t>effectif</a:t>
            </a:r>
          </a:p>
          <a:p>
            <a:pPr marL="0" indent="0">
              <a:buNone/>
            </a:pPr>
            <a:endParaRPr lang="fr-BE" dirty="0" smtClean="0"/>
          </a:p>
          <a:p>
            <a:r>
              <a:rPr lang="fr-BE" dirty="0" smtClean="0"/>
              <a:t>Soutenir et former les jeunes administrateurs</a:t>
            </a:r>
            <a:endParaRPr lang="fr-BE" dirty="0" smtClean="0"/>
          </a:p>
          <a:p>
            <a:endParaRPr lang="fr-BE" dirty="0" smtClean="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20</a:t>
            </a:fld>
            <a:endParaRPr lang="fr-FR" dirty="0"/>
          </a:p>
        </p:txBody>
      </p:sp>
    </p:spTree>
    <p:extLst>
      <p:ext uri="{BB962C8B-B14F-4D97-AF65-F5344CB8AC3E}">
        <p14:creationId xmlns:p14="http://schemas.microsoft.com/office/powerpoint/2010/main" val="26803793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BE" altLang="fr-FR" dirty="0" smtClean="0"/>
              <a:t>Volontariat</a:t>
            </a:r>
          </a:p>
        </p:txBody>
      </p:sp>
      <p:sp>
        <p:nvSpPr>
          <p:cNvPr id="9219" name="Espace réservé du contenu 2"/>
          <p:cNvSpPr>
            <a:spLocks noGrp="1"/>
          </p:cNvSpPr>
          <p:nvPr>
            <p:ph idx="1"/>
          </p:nvPr>
        </p:nvSpPr>
        <p:spPr/>
        <p:txBody>
          <a:bodyPr/>
          <a:lstStyle/>
          <a:p>
            <a:r>
              <a:rPr lang="fr-BE" altLang="fr-FR" sz="2400" dirty="0"/>
              <a:t>I</a:t>
            </a:r>
            <a:r>
              <a:rPr lang="fr-BE" altLang="fr-FR" sz="2400" dirty="0" smtClean="0"/>
              <a:t>mportance du volontariat</a:t>
            </a:r>
          </a:p>
          <a:p>
            <a:pPr marL="0" indent="0">
              <a:buNone/>
            </a:pPr>
            <a:endParaRPr lang="fr-BE" altLang="fr-FR" sz="2400" dirty="0" smtClean="0"/>
          </a:p>
          <a:p>
            <a:pPr marL="0" indent="0">
              <a:buNone/>
            </a:pPr>
            <a:endParaRPr lang="fr-BE" altLang="fr-FR" sz="2400" dirty="0"/>
          </a:p>
          <a:p>
            <a:pPr marL="0" indent="0">
              <a:buNone/>
            </a:pPr>
            <a:endParaRPr lang="fr-BE" altLang="fr-FR" sz="2400" dirty="0" smtClean="0"/>
          </a:p>
          <a:p>
            <a:pPr marL="0" indent="0">
              <a:buNone/>
            </a:pPr>
            <a:endParaRPr lang="fr-BE" altLang="fr-FR" sz="2400" dirty="0" smtClean="0"/>
          </a:p>
        </p:txBody>
      </p:sp>
      <p:sp>
        <p:nvSpPr>
          <p:cNvPr id="9222" name="Espace réservé du numéro de diapositive 5"/>
          <p:cNvSpPr>
            <a:spLocks noGrp="1"/>
          </p:cNvSpPr>
          <p:nvPr>
            <p:ph type="sldNum" sz="quarter" idx="4294967295"/>
          </p:nvPr>
        </p:nvSpPr>
        <p:spPr bwMode="auto">
          <a:xfrm>
            <a:off x="6732588"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12F85"/>
                </a:solidFill>
                <a:latin typeface="Arial Narrow" panose="020B0606020202030204" pitchFamily="34" charset="0"/>
              </a:defRPr>
            </a:lvl1pPr>
            <a:lvl2pPr marL="742950" indent="-285750">
              <a:spcBef>
                <a:spcPct val="20000"/>
              </a:spcBef>
              <a:buFont typeface="Wingdings" panose="05000000000000000000" pitchFamily="2" charset="2"/>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endParaRPr lang="fr-FR" altLang="fr-FR" sz="1200" dirty="0" smtClean="0">
              <a:solidFill>
                <a:srgbClr val="898989"/>
              </a:solidFill>
              <a:latin typeface="Calibri" panose="020F0502020204030204" pitchFamily="34" charset="0"/>
            </a:endParaRPr>
          </a:p>
        </p:txBody>
      </p:sp>
      <p:pic>
        <p:nvPicPr>
          <p:cNvPr id="7170" name="Picture 2" descr="C:\Users\Grégory\Desktop\volontari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772816"/>
            <a:ext cx="4032448" cy="412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083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BE" altLang="fr-FR" dirty="0" smtClean="0"/>
              <a:t>Volontariat</a:t>
            </a:r>
          </a:p>
        </p:txBody>
      </p:sp>
      <p:sp>
        <p:nvSpPr>
          <p:cNvPr id="9219" name="Espace réservé du contenu 2"/>
          <p:cNvSpPr>
            <a:spLocks noGrp="1"/>
          </p:cNvSpPr>
          <p:nvPr>
            <p:ph idx="1"/>
          </p:nvPr>
        </p:nvSpPr>
        <p:spPr/>
        <p:txBody>
          <a:bodyPr/>
          <a:lstStyle/>
          <a:p>
            <a:r>
              <a:rPr lang="fr-BE" altLang="fr-FR" sz="2400" dirty="0" smtClean="0"/>
              <a:t>Volontariat de type structurel dans les mouvements (tous les mouvements de jeunesse et majorité des mouvements thématiques)</a:t>
            </a:r>
          </a:p>
          <a:p>
            <a:endParaRPr lang="fr-BE" altLang="fr-FR" sz="2400" dirty="0" smtClean="0"/>
          </a:p>
          <a:p>
            <a:r>
              <a:rPr lang="fr-BE" altLang="fr-FR" sz="2400" dirty="0" smtClean="0"/>
              <a:t>Certaines OJ ont du mal à recruter ou conserver les volontaires/ concurrence avec stages rémunérés/période scolaire/motivation</a:t>
            </a:r>
          </a:p>
          <a:p>
            <a:pPr marL="0" indent="0">
              <a:buNone/>
            </a:pPr>
            <a:endParaRPr lang="fr-BE" altLang="fr-FR" sz="2400" dirty="0" smtClean="0"/>
          </a:p>
          <a:p>
            <a:r>
              <a:rPr lang="fr-BE" altLang="fr-FR" sz="2400" dirty="0" smtClean="0"/>
              <a:t>Demande d’une réduction des barrières à l’engagement volontaire (notamment à l’international)</a:t>
            </a:r>
          </a:p>
          <a:p>
            <a:endParaRPr lang="fr-BE" altLang="fr-FR" sz="2400" dirty="0" smtClean="0"/>
          </a:p>
          <a:p>
            <a:r>
              <a:rPr lang="fr-BE" altLang="fr-FR" sz="2400" dirty="0" smtClean="0"/>
              <a:t>Souhait d’une amélioration des possibilités de formation des volontaires</a:t>
            </a:r>
          </a:p>
        </p:txBody>
      </p:sp>
      <p:sp>
        <p:nvSpPr>
          <p:cNvPr id="9222" name="Espace réservé du numéro de diapositive 5"/>
          <p:cNvSpPr>
            <a:spLocks noGrp="1"/>
          </p:cNvSpPr>
          <p:nvPr>
            <p:ph type="sldNum" sz="quarter" idx="4294967295"/>
          </p:nvPr>
        </p:nvSpPr>
        <p:spPr bwMode="auto">
          <a:xfrm>
            <a:off x="6732588"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12F85"/>
                </a:solidFill>
                <a:latin typeface="Arial Narrow" panose="020B0606020202030204" pitchFamily="34" charset="0"/>
              </a:defRPr>
            </a:lvl1pPr>
            <a:lvl2pPr marL="742950" indent="-285750">
              <a:spcBef>
                <a:spcPct val="20000"/>
              </a:spcBef>
              <a:buFont typeface="Wingdings" panose="05000000000000000000" pitchFamily="2" charset="2"/>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endParaRPr lang="fr-FR" altLang="fr-FR" sz="1200" dirty="0"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2879839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Volontariat</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Mener une réflexion sur les barrières institutionnelles pouvant freiner le volontariat</a:t>
            </a:r>
          </a:p>
          <a:p>
            <a:endParaRPr lang="fr-BE" b="1" dirty="0" smtClean="0"/>
          </a:p>
          <a:p>
            <a:r>
              <a:rPr lang="fr-BE" dirty="0" smtClean="0"/>
              <a:t>Veiller au bon financement des formations des volontaires</a:t>
            </a:r>
          </a:p>
          <a:p>
            <a:endParaRPr lang="fr-BE" dirty="0"/>
          </a:p>
          <a:p>
            <a:pPr marL="0" indent="0">
              <a:buNone/>
            </a:pPr>
            <a:endParaRPr lang="fr-BE" dirty="0" smtClean="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23</a:t>
            </a:fld>
            <a:endParaRPr lang="fr-FR"/>
          </a:p>
        </p:txBody>
      </p:sp>
    </p:spTree>
    <p:extLst>
      <p:ext uri="{BB962C8B-B14F-4D97-AF65-F5344CB8AC3E}">
        <p14:creationId xmlns:p14="http://schemas.microsoft.com/office/powerpoint/2010/main" val="3289141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BE" altLang="fr-FR" dirty="0"/>
              <a:t>C</a:t>
            </a:r>
            <a:r>
              <a:rPr lang="fr-BE" altLang="fr-FR" dirty="0" smtClean="0"/>
              <a:t>ouverture territoriale</a:t>
            </a:r>
          </a:p>
        </p:txBody>
      </p:sp>
      <p:sp>
        <p:nvSpPr>
          <p:cNvPr id="8195" name="Espace réservé du contenu 2"/>
          <p:cNvSpPr>
            <a:spLocks noGrp="1"/>
          </p:cNvSpPr>
          <p:nvPr>
            <p:ph idx="1"/>
          </p:nvPr>
        </p:nvSpPr>
        <p:spPr/>
        <p:txBody>
          <a:bodyPr/>
          <a:lstStyle/>
          <a:p>
            <a:r>
              <a:rPr lang="fr-BE" altLang="fr-FR" sz="2400" dirty="0" smtClean="0"/>
              <a:t>Adhésion globale au principe des 3 zones mais questionnement sur la notion de couverture </a:t>
            </a:r>
          </a:p>
          <a:p>
            <a:pPr lvl="1"/>
            <a:r>
              <a:rPr lang="fr-BE" altLang="fr-FR" sz="2000" dirty="0" smtClean="0"/>
              <a:t>Différentes modalités (occupation et intensité)</a:t>
            </a:r>
            <a:endParaRPr lang="fr-BE" altLang="fr-FR" sz="2000" dirty="0"/>
          </a:p>
          <a:p>
            <a:endParaRPr lang="fr-BE" altLang="fr-FR" sz="1600" dirty="0" smtClean="0"/>
          </a:p>
          <a:p>
            <a:r>
              <a:rPr lang="fr-BE" altLang="fr-FR" sz="2400" dirty="0" smtClean="0"/>
              <a:t>Relativement faible niveau de difficultés / Petites OJ?</a:t>
            </a:r>
          </a:p>
          <a:p>
            <a:endParaRPr lang="fr-BE" altLang="fr-FR" sz="2400" dirty="0" smtClean="0"/>
          </a:p>
          <a:p>
            <a:endParaRPr lang="fr-BE" altLang="fr-FR" sz="2400" dirty="0"/>
          </a:p>
          <a:p>
            <a:pPr marL="0" indent="0">
              <a:buNone/>
            </a:pPr>
            <a:endParaRPr lang="fr-BE" altLang="fr-FR" sz="2400" dirty="0"/>
          </a:p>
          <a:p>
            <a:endParaRPr lang="fr-BE" altLang="fr-FR" sz="2400" dirty="0"/>
          </a:p>
          <a:p>
            <a:pPr marL="0" indent="0">
              <a:buNone/>
            </a:pPr>
            <a:endParaRPr lang="fr-BE" altLang="fr-FR" sz="2400" dirty="0" smtClean="0"/>
          </a:p>
          <a:p>
            <a:endParaRPr lang="fr-BE" altLang="fr-FR" sz="1600" dirty="0"/>
          </a:p>
          <a:p>
            <a:r>
              <a:rPr lang="fr-BE" altLang="fr-FR" sz="2400" dirty="0" smtClean="0"/>
              <a:t>Problème plus global de zones où absence/très faible « offre » / difficultés d’accès en termes de mobilité</a:t>
            </a:r>
          </a:p>
          <a:p>
            <a:endParaRPr lang="fr-BE" altLang="fr-FR" sz="2400" dirty="0" smtClean="0"/>
          </a:p>
        </p:txBody>
      </p:sp>
      <p:sp>
        <p:nvSpPr>
          <p:cNvPr id="8198" name="Espace réservé du numéro de diapositive 5"/>
          <p:cNvSpPr>
            <a:spLocks noGrp="1"/>
          </p:cNvSpPr>
          <p:nvPr>
            <p:ph type="sldNum" sz="quarter" idx="4294967295"/>
          </p:nvPr>
        </p:nvSpPr>
        <p:spPr bwMode="auto">
          <a:xfrm>
            <a:off x="6732588"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12F85"/>
                </a:solidFill>
                <a:latin typeface="Arial Narrow" panose="020B0606020202030204" pitchFamily="34" charset="0"/>
              </a:defRPr>
            </a:lvl1pPr>
            <a:lvl2pPr marL="742950" indent="-285750">
              <a:spcBef>
                <a:spcPct val="20000"/>
              </a:spcBef>
              <a:buFont typeface="Wingdings" panose="05000000000000000000" pitchFamily="2" charset="2"/>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endParaRPr lang="fr-FR" altLang="fr-FR" sz="1200" dirty="0" smtClean="0">
              <a:solidFill>
                <a:srgbClr val="898989"/>
              </a:solidFill>
              <a:latin typeface="Calibri" panose="020F050202020403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063357"/>
            <a:ext cx="3324689" cy="2181529"/>
          </a:xfrm>
          <a:prstGeom prst="rect">
            <a:avLst/>
          </a:prstGeom>
        </p:spPr>
      </p:pic>
    </p:spTree>
    <p:extLst>
      <p:ext uri="{BB962C8B-B14F-4D97-AF65-F5344CB8AC3E}">
        <p14:creationId xmlns:p14="http://schemas.microsoft.com/office/powerpoint/2010/main" val="5658583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Couverture territoriale</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Préciser les attentes en termes de localisations et de fréquences des activités</a:t>
            </a:r>
          </a:p>
          <a:p>
            <a:endParaRPr lang="fr-BE" dirty="0" smtClean="0"/>
          </a:p>
          <a:p>
            <a:r>
              <a:rPr lang="fr-BE" dirty="0" smtClean="0"/>
              <a:t>Prévoir une modulation de ces attentes en fonction de la classe de l’OJ</a:t>
            </a:r>
          </a:p>
          <a:p>
            <a:endParaRPr lang="fr-BE" dirty="0"/>
          </a:p>
          <a:p>
            <a:r>
              <a:rPr lang="fr-BE" dirty="0" smtClean="0"/>
              <a:t>Mener une réflexion autour de la question de la mobilité des jeunes en zones rurales</a:t>
            </a: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25</a:t>
            </a:fld>
            <a:endParaRPr lang="fr-FR"/>
          </a:p>
        </p:txBody>
      </p:sp>
    </p:spTree>
    <p:extLst>
      <p:ext uri="{BB962C8B-B14F-4D97-AF65-F5344CB8AC3E}">
        <p14:creationId xmlns:p14="http://schemas.microsoft.com/office/powerpoint/2010/main" val="2030953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Temps d’arrêt 2 : vos </a:t>
            </a:r>
            <a:r>
              <a:rPr lang="fr-BE" dirty="0" smtClean="0"/>
              <a:t>remarques et questions</a:t>
            </a:r>
            <a:endParaRPr lang="fr-BE" dirty="0"/>
          </a:p>
        </p:txBody>
      </p:sp>
      <p:sp>
        <p:nvSpPr>
          <p:cNvPr id="3" name="Sous-titre 2"/>
          <p:cNvSpPr>
            <a:spLocks noGrp="1"/>
          </p:cNvSpPr>
          <p:nvPr>
            <p:ph type="subTitle" idx="1"/>
          </p:nvPr>
        </p:nvSpPr>
        <p:spPr/>
        <p:txBody>
          <a:bodyPr/>
          <a:lstStyle/>
          <a:p>
            <a:endParaRPr lang="fr-BE"/>
          </a:p>
        </p:txBody>
      </p:sp>
    </p:spTree>
    <p:extLst>
      <p:ext uri="{BB962C8B-B14F-4D97-AF65-F5344CB8AC3E}">
        <p14:creationId xmlns:p14="http://schemas.microsoft.com/office/powerpoint/2010/main" val="48846327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Partenariats</a:t>
            </a:r>
            <a:endParaRPr lang="fr-FR" dirty="0"/>
          </a:p>
        </p:txBody>
      </p:sp>
      <p:sp>
        <p:nvSpPr>
          <p:cNvPr id="3" name="Espace réservé du contenu 2"/>
          <p:cNvSpPr>
            <a:spLocks noGrp="1"/>
          </p:cNvSpPr>
          <p:nvPr>
            <p:ph idx="1"/>
          </p:nvPr>
        </p:nvSpPr>
        <p:spPr/>
        <p:txBody>
          <a:bodyPr/>
          <a:lstStyle/>
          <a:p>
            <a:r>
              <a:rPr lang="fr-BE" sz="2400" dirty="0"/>
              <a:t>Nombreux impacts positifs (publics, ressources, poids politique</a:t>
            </a:r>
            <a:r>
              <a:rPr lang="fr-BE" sz="2400" dirty="0" smtClean="0"/>
              <a:t>…)</a:t>
            </a:r>
          </a:p>
          <a:p>
            <a:pPr lvl="0"/>
            <a:endParaRPr lang="fr-BE" sz="2400" dirty="0"/>
          </a:p>
          <a:p>
            <a:pPr lvl="0"/>
            <a:r>
              <a:rPr lang="fr-BE" sz="2400" dirty="0" smtClean="0"/>
              <a:t>Principaux types</a:t>
            </a:r>
          </a:p>
          <a:p>
            <a:pPr lvl="0"/>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27</a:t>
            </a:fld>
            <a:endParaRPr lang="fr-FR"/>
          </a:p>
        </p:txBody>
      </p:sp>
      <p:pic>
        <p:nvPicPr>
          <p:cNvPr id="5123" name="Picture 3" descr="C:\Users\Grégory\Desktop\parten1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772816"/>
            <a:ext cx="401743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450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Partenariats</a:t>
            </a:r>
            <a:endParaRPr lang="fr-FR" dirty="0"/>
          </a:p>
        </p:txBody>
      </p:sp>
      <p:sp>
        <p:nvSpPr>
          <p:cNvPr id="3" name="Espace réservé du contenu 2"/>
          <p:cNvSpPr>
            <a:spLocks noGrp="1"/>
          </p:cNvSpPr>
          <p:nvPr>
            <p:ph idx="1"/>
          </p:nvPr>
        </p:nvSpPr>
        <p:spPr/>
        <p:txBody>
          <a:bodyPr/>
          <a:lstStyle/>
          <a:p>
            <a:pPr lvl="0"/>
            <a:r>
              <a:rPr lang="fr-BE" sz="2400" dirty="0" smtClean="0"/>
              <a:t>Réticence </a:t>
            </a:r>
            <a:r>
              <a:rPr lang="fr-BE" sz="2400" dirty="0"/>
              <a:t>aux cadres </a:t>
            </a:r>
            <a:r>
              <a:rPr lang="fr-BE" sz="2400" dirty="0" smtClean="0"/>
              <a:t>contraignants </a:t>
            </a:r>
            <a:r>
              <a:rPr lang="fr-BE" sz="2400" dirty="0"/>
              <a:t>et craintes quant aux impacts négatifs </a:t>
            </a:r>
            <a:r>
              <a:rPr lang="fr-BE" sz="2400" dirty="0" smtClean="0"/>
              <a:t>potentiels : valorisation des « dispositifs de soutien » aux partenariats</a:t>
            </a:r>
          </a:p>
          <a:p>
            <a:pPr marL="0" lvl="0" indent="0">
              <a:buNone/>
            </a:pPr>
            <a:endParaRPr lang="fr-FR" sz="2400" dirty="0"/>
          </a:p>
          <a:p>
            <a:pPr lvl="0"/>
            <a:r>
              <a:rPr lang="fr-BE" sz="2400" dirty="0" smtClean="0"/>
              <a:t>Partenariats OJ-CJ?</a:t>
            </a:r>
            <a:endParaRPr lang="fr-FR" sz="2400" dirty="0"/>
          </a:p>
          <a:p>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28</a:t>
            </a:fld>
            <a:endParaRPr lang="fr-FR"/>
          </a:p>
        </p:txBody>
      </p:sp>
    </p:spTree>
    <p:extLst>
      <p:ext uri="{BB962C8B-B14F-4D97-AF65-F5344CB8AC3E}">
        <p14:creationId xmlns:p14="http://schemas.microsoft.com/office/powerpoint/2010/main" val="206509286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Partenariats</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Développer des formules d’encouragement et de soutien des partenariats</a:t>
            </a:r>
          </a:p>
          <a:p>
            <a:pPr lvl="1"/>
            <a:r>
              <a:rPr lang="fr-BE" sz="2000" dirty="0" smtClean="0"/>
              <a:t>Veiller à des rapports de force non disproportionnés</a:t>
            </a:r>
          </a:p>
          <a:p>
            <a:pPr lvl="1"/>
            <a:r>
              <a:rPr lang="fr-BE" sz="2000" dirty="0" smtClean="0"/>
              <a:t>Veiller aux possibilités d’évolution des partenariats en fonction des besoins </a:t>
            </a:r>
          </a:p>
          <a:p>
            <a:endParaRPr lang="fr-BE" dirty="0" smtClean="0"/>
          </a:p>
          <a:p>
            <a:r>
              <a:rPr lang="fr-BE" dirty="0" smtClean="0"/>
              <a:t>Encourager davantage les partenariats entre OJ et CJ</a:t>
            </a: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29</a:t>
            </a:fld>
            <a:endParaRPr lang="fr-FR"/>
          </a:p>
        </p:txBody>
      </p:sp>
    </p:spTree>
    <p:extLst>
      <p:ext uri="{BB962C8B-B14F-4D97-AF65-F5344CB8AC3E}">
        <p14:creationId xmlns:p14="http://schemas.microsoft.com/office/powerpoint/2010/main" val="25622499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BE" dirty="0"/>
              <a:t>Préalables - Méthodologie</a:t>
            </a:r>
            <a:br>
              <a:rPr lang="fr-BE" dirty="0"/>
            </a:br>
            <a:r>
              <a:rPr lang="fr-BE" sz="2400" b="0" dirty="0"/>
              <a:t>Thématiques </a:t>
            </a:r>
            <a:r>
              <a:rPr lang="fr-BE" sz="2400" b="0" dirty="0" smtClean="0"/>
              <a:t>traitées dans le questionnaire</a:t>
            </a:r>
            <a:endParaRPr lang="fr-FR" sz="2400" b="0" dirty="0" smtClean="0"/>
          </a:p>
        </p:txBody>
      </p:sp>
      <p:sp>
        <p:nvSpPr>
          <p:cNvPr id="18435" name="Espace réservé du contenu 2"/>
          <p:cNvSpPr>
            <a:spLocks noGrp="1"/>
          </p:cNvSpPr>
          <p:nvPr>
            <p:ph sz="half" idx="1"/>
          </p:nvPr>
        </p:nvSpPr>
        <p:spPr>
          <a:xfrm>
            <a:off x="250825" y="1125538"/>
            <a:ext cx="4225925" cy="5183187"/>
          </a:xfrm>
        </p:spPr>
        <p:txBody>
          <a:bodyPr/>
          <a:lstStyle/>
          <a:p>
            <a:r>
              <a:rPr lang="fr-BE" sz="2200" dirty="0" smtClean="0">
                <a:solidFill>
                  <a:schemeClr val="tx1"/>
                </a:solidFill>
              </a:rPr>
              <a:t>1. Modes d’action et publics</a:t>
            </a:r>
          </a:p>
          <a:p>
            <a:r>
              <a:rPr lang="fr-BE" sz="2200" dirty="0" smtClean="0">
                <a:solidFill>
                  <a:schemeClr val="tx1"/>
                </a:solidFill>
              </a:rPr>
              <a:t>2. Âges des publics</a:t>
            </a:r>
          </a:p>
          <a:p>
            <a:r>
              <a:rPr lang="fr-BE" sz="2200" dirty="0" smtClean="0">
                <a:solidFill>
                  <a:schemeClr val="tx1"/>
                </a:solidFill>
              </a:rPr>
              <a:t>3. Diversité : favoriser la rencontre et l’échange</a:t>
            </a:r>
          </a:p>
          <a:p>
            <a:r>
              <a:rPr lang="fr-BE" sz="2200" dirty="0" smtClean="0">
                <a:solidFill>
                  <a:schemeClr val="tx1"/>
                </a:solidFill>
              </a:rPr>
              <a:t>4. Citoyenneté, éducation permanente, participation</a:t>
            </a:r>
          </a:p>
          <a:p>
            <a:r>
              <a:rPr lang="fr-BE" sz="2200" dirty="0" smtClean="0">
                <a:solidFill>
                  <a:schemeClr val="tx1"/>
                </a:solidFill>
              </a:rPr>
              <a:t>5. Les jeunes dans les organes de gestion</a:t>
            </a:r>
          </a:p>
          <a:p>
            <a:r>
              <a:rPr lang="fr-BE" sz="2200" dirty="0" smtClean="0">
                <a:solidFill>
                  <a:schemeClr val="tx1"/>
                </a:solidFill>
              </a:rPr>
              <a:t>6. Territorialité, zone d’action</a:t>
            </a:r>
          </a:p>
          <a:p>
            <a:r>
              <a:rPr lang="fr-BE" sz="2200" dirty="0" smtClean="0">
                <a:solidFill>
                  <a:schemeClr val="tx1"/>
                </a:solidFill>
              </a:rPr>
              <a:t>7. Collaborations et partenariats</a:t>
            </a:r>
          </a:p>
          <a:p>
            <a:r>
              <a:rPr lang="fr-BE" sz="2200" dirty="0" smtClean="0">
                <a:solidFill>
                  <a:schemeClr val="tx1"/>
                </a:solidFill>
              </a:rPr>
              <a:t>8. Plan d’actions quadriennal</a:t>
            </a:r>
            <a:endParaRPr lang="fr-FR" sz="2200" dirty="0" smtClean="0">
              <a:solidFill>
                <a:schemeClr val="tx1"/>
              </a:solidFill>
            </a:endParaRPr>
          </a:p>
        </p:txBody>
      </p:sp>
      <p:sp>
        <p:nvSpPr>
          <p:cNvPr id="18436" name="Espace réservé du contenu 5"/>
          <p:cNvSpPr>
            <a:spLocks noGrp="1"/>
          </p:cNvSpPr>
          <p:nvPr>
            <p:ph sz="half" idx="2"/>
          </p:nvPr>
        </p:nvSpPr>
        <p:spPr>
          <a:xfrm>
            <a:off x="4427538" y="1125538"/>
            <a:ext cx="4716462" cy="5183187"/>
          </a:xfrm>
        </p:spPr>
        <p:txBody>
          <a:bodyPr/>
          <a:lstStyle/>
          <a:p>
            <a:r>
              <a:rPr lang="fr-BE" sz="2200" dirty="0" smtClean="0">
                <a:solidFill>
                  <a:schemeClr val="tx1"/>
                </a:solidFill>
              </a:rPr>
              <a:t>9. Reconnaissances / Agréments</a:t>
            </a:r>
          </a:p>
          <a:p>
            <a:r>
              <a:rPr lang="fr-BE" sz="2200" dirty="0" smtClean="0">
                <a:solidFill>
                  <a:schemeClr val="tx1"/>
                </a:solidFill>
              </a:rPr>
              <a:t>10. Financement</a:t>
            </a:r>
          </a:p>
          <a:p>
            <a:r>
              <a:rPr lang="fr-BE" sz="2200" dirty="0" smtClean="0">
                <a:solidFill>
                  <a:schemeClr val="tx1"/>
                </a:solidFill>
              </a:rPr>
              <a:t>11. Critères d’</a:t>
            </a:r>
            <a:r>
              <a:rPr lang="fr-BE" sz="2200" dirty="0" err="1" smtClean="0">
                <a:solidFill>
                  <a:schemeClr val="tx1"/>
                </a:solidFill>
              </a:rPr>
              <a:t>indiçage</a:t>
            </a:r>
            <a:r>
              <a:rPr lang="fr-BE" sz="2200" dirty="0" smtClean="0">
                <a:solidFill>
                  <a:schemeClr val="tx1"/>
                </a:solidFill>
              </a:rPr>
              <a:t> et de classement</a:t>
            </a:r>
          </a:p>
          <a:p>
            <a:r>
              <a:rPr lang="fr-BE" sz="2200" dirty="0" smtClean="0">
                <a:solidFill>
                  <a:schemeClr val="tx1"/>
                </a:solidFill>
              </a:rPr>
              <a:t>12. Conditions de reconnaissance</a:t>
            </a:r>
          </a:p>
          <a:p>
            <a:r>
              <a:rPr lang="fr-BE" sz="2200" dirty="0" smtClean="0">
                <a:solidFill>
                  <a:schemeClr val="tx1"/>
                </a:solidFill>
              </a:rPr>
              <a:t>13. Emploi</a:t>
            </a:r>
          </a:p>
          <a:p>
            <a:r>
              <a:rPr lang="fr-BE" sz="2200" dirty="0" smtClean="0">
                <a:solidFill>
                  <a:schemeClr val="tx1"/>
                </a:solidFill>
              </a:rPr>
              <a:t>14. Volontariat</a:t>
            </a:r>
          </a:p>
          <a:p>
            <a:r>
              <a:rPr lang="fr-BE" sz="2200" dirty="0" smtClean="0">
                <a:solidFill>
                  <a:schemeClr val="tx1"/>
                </a:solidFill>
              </a:rPr>
              <a:t>15. Formation</a:t>
            </a:r>
          </a:p>
          <a:p>
            <a:r>
              <a:rPr lang="fr-BE" sz="2200" dirty="0" smtClean="0">
                <a:solidFill>
                  <a:schemeClr val="tx1"/>
                </a:solidFill>
              </a:rPr>
              <a:t>16. Soutien et accompagnement des OJ</a:t>
            </a:r>
          </a:p>
          <a:p>
            <a:r>
              <a:rPr lang="fr-BE" sz="2200" dirty="0" smtClean="0">
                <a:solidFill>
                  <a:schemeClr val="tx1"/>
                </a:solidFill>
              </a:rPr>
              <a:t>17. Organes consultatifs</a:t>
            </a:r>
            <a:endParaRPr lang="fr-FR" sz="2200" dirty="0" smtClean="0">
              <a:solidFill>
                <a:schemeClr val="tx1"/>
              </a:solidFill>
            </a:endParaRPr>
          </a:p>
        </p:txBody>
      </p:sp>
      <p:sp>
        <p:nvSpPr>
          <p:cNvPr id="18437" name="Espace réservé du pied de page 3"/>
          <p:cNvSpPr>
            <a:spLocks noGrp="1"/>
          </p:cNvSpPr>
          <p:nvPr>
            <p:ph type="ftr" sz="quarter" idx="10"/>
          </p:nvPr>
        </p:nvSpPr>
        <p:spPr bwMode="auto">
          <a:noFill/>
          <a:ln>
            <a:miter lim="800000"/>
            <a:headEnd/>
            <a:tailEnd/>
          </a:ln>
        </p:spPr>
        <p:txBody>
          <a:bodyPr/>
          <a:lstStyle/>
          <a:p>
            <a:endParaRPr lang="fr-FR"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Dispositifs particuliers</a:t>
            </a:r>
            <a:r>
              <a:rPr lang="fr-FR" dirty="0"/>
              <a:t/>
            </a:r>
            <a:br>
              <a:rPr lang="fr-FR" dirty="0"/>
            </a:br>
            <a:endParaRPr lang="fr-FR" dirty="0"/>
          </a:p>
        </p:txBody>
      </p:sp>
      <p:sp>
        <p:nvSpPr>
          <p:cNvPr id="3" name="Espace réservé du contenu 2"/>
          <p:cNvSpPr>
            <a:spLocks noGrp="1"/>
          </p:cNvSpPr>
          <p:nvPr>
            <p:ph idx="1"/>
          </p:nvPr>
        </p:nvSpPr>
        <p:spPr/>
        <p:txBody>
          <a:bodyPr/>
          <a:lstStyle/>
          <a:p>
            <a:pPr lvl="0"/>
            <a:r>
              <a:rPr lang="fr-BE" sz="2400" dirty="0"/>
              <a:t>Confirmation des conclusions de l’évaluation spécifique </a:t>
            </a:r>
            <a:r>
              <a:rPr lang="fr-BE" sz="2400" dirty="0" smtClean="0"/>
              <a:t>antérieure</a:t>
            </a:r>
          </a:p>
          <a:p>
            <a:pPr lvl="1"/>
            <a:r>
              <a:rPr lang="fr-BE" sz="2000" dirty="0" smtClean="0"/>
              <a:t>DP ont eu un impact positif sur le fonctionnement organisationnel, la professionnalisation, le développement de projets spécifiques</a:t>
            </a:r>
          </a:p>
          <a:p>
            <a:pPr lvl="1"/>
            <a:r>
              <a:rPr lang="fr-BE" sz="2000" dirty="0" smtClean="0"/>
              <a:t>Dans certaines organisations, </a:t>
            </a:r>
            <a:r>
              <a:rPr lang="fr-BE" sz="2000" dirty="0" smtClean="0"/>
              <a:t>réel différentiel </a:t>
            </a:r>
            <a:r>
              <a:rPr lang="fr-BE" sz="2000" dirty="0" smtClean="0"/>
              <a:t>par rapport au fonctionnement précédent, dans d’autres moins</a:t>
            </a:r>
          </a:p>
          <a:p>
            <a:pPr lvl="1"/>
            <a:r>
              <a:rPr lang="fr-BE" sz="2000" dirty="0" smtClean="0"/>
              <a:t>Différence entre les DP « cœur du métier » et DP « plus par rapport au cœur »</a:t>
            </a:r>
            <a:endParaRPr lang="fr-FR" sz="2400" dirty="0"/>
          </a:p>
          <a:p>
            <a:pPr lvl="0"/>
            <a:r>
              <a:rPr lang="fr-BE" sz="2400" dirty="0" smtClean="0"/>
              <a:t>Outils de </a:t>
            </a:r>
            <a:r>
              <a:rPr lang="fr-BE" sz="2400" dirty="0"/>
              <a:t>développement sectoriel</a:t>
            </a:r>
            <a:endParaRPr lang="fr-FR" sz="2400" dirty="0"/>
          </a:p>
          <a:p>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30</a:t>
            </a:fld>
            <a:endParaRPr lang="fr-FR"/>
          </a:p>
        </p:txBody>
      </p:sp>
    </p:spTree>
    <p:extLst>
      <p:ext uri="{BB962C8B-B14F-4D97-AF65-F5344CB8AC3E}">
        <p14:creationId xmlns:p14="http://schemas.microsoft.com/office/powerpoint/2010/main" val="36783482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Dispositifs particuliers</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endParaRPr lang="fr-BE" dirty="0" smtClean="0"/>
          </a:p>
          <a:p>
            <a:r>
              <a:rPr lang="fr-BE" dirty="0" smtClean="0"/>
              <a:t>Soutenir les DP en tant que moyens complémentaires octroyés aux organisation dans le cadre de la mise en œuvre d’orientations politiques spécifiques </a:t>
            </a:r>
          </a:p>
          <a:p>
            <a:r>
              <a:rPr lang="fr-BE" dirty="0" smtClean="0"/>
              <a:t>Intégrer les DP « cœur de métier » de manière structurelle (DP ne doivent pas être un facteur de fragilisation)</a:t>
            </a:r>
          </a:p>
          <a:p>
            <a:r>
              <a:rPr lang="fr-BE" dirty="0" smtClean="0"/>
              <a:t>Veiller au bon financement des DP </a:t>
            </a:r>
            <a:endParaRPr lang="fr-BE" b="1" dirty="0" smtClean="0"/>
          </a:p>
          <a:p>
            <a:r>
              <a:rPr lang="fr-BE" dirty="0" smtClean="0"/>
              <a:t>Prévoir des possibilités de cumul/de révision des DP au niveau de leurs thématiques</a:t>
            </a:r>
            <a:endParaRPr lang="fr-BE"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31</a:t>
            </a:fld>
            <a:endParaRPr lang="fr-FR"/>
          </a:p>
        </p:txBody>
      </p:sp>
    </p:spTree>
    <p:extLst>
      <p:ext uri="{BB962C8B-B14F-4D97-AF65-F5344CB8AC3E}">
        <p14:creationId xmlns:p14="http://schemas.microsoft.com/office/powerpoint/2010/main" val="14343645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Structuration du secteur</a:t>
            </a:r>
            <a:r>
              <a:rPr lang="fr-FR" dirty="0"/>
              <a:t/>
            </a:r>
            <a:br>
              <a:rPr lang="fr-FR" dirty="0"/>
            </a:br>
            <a:endParaRPr lang="fr-FR" dirty="0"/>
          </a:p>
        </p:txBody>
      </p:sp>
      <p:sp>
        <p:nvSpPr>
          <p:cNvPr id="3" name="Espace réservé du contenu 2"/>
          <p:cNvSpPr>
            <a:spLocks noGrp="1"/>
          </p:cNvSpPr>
          <p:nvPr>
            <p:ph idx="1"/>
          </p:nvPr>
        </p:nvSpPr>
        <p:spPr/>
        <p:txBody>
          <a:bodyPr/>
          <a:lstStyle/>
          <a:p>
            <a:pPr lvl="0"/>
            <a:r>
              <a:rPr lang="fr-BE" sz="2400" dirty="0"/>
              <a:t>Multiplication des outils légaux – souhait de pérennisation et de </a:t>
            </a:r>
            <a:r>
              <a:rPr lang="fr-BE" sz="2400" dirty="0" smtClean="0"/>
              <a:t>simplification</a:t>
            </a:r>
          </a:p>
          <a:p>
            <a:pPr lvl="0"/>
            <a:endParaRPr lang="fr-FR" sz="1800" dirty="0"/>
          </a:p>
          <a:p>
            <a:pPr lvl="0"/>
            <a:r>
              <a:rPr lang="fr-BE" sz="2400" dirty="0"/>
              <a:t>Relative méconnaissance </a:t>
            </a:r>
            <a:endParaRPr lang="fr-BE" sz="2400" dirty="0" smtClean="0"/>
          </a:p>
          <a:p>
            <a:pPr marL="0" lvl="0" indent="0">
              <a:buNone/>
            </a:pPr>
            <a:r>
              <a:rPr lang="fr-BE" sz="2400" dirty="0" smtClean="0"/>
              <a:t>     des </a:t>
            </a:r>
            <a:r>
              <a:rPr lang="fr-BE" sz="2400" dirty="0"/>
              <a:t>travaux de la </a:t>
            </a:r>
            <a:r>
              <a:rPr lang="fr-BE" sz="2400" dirty="0" smtClean="0"/>
              <a:t>CCOJ</a:t>
            </a:r>
          </a:p>
          <a:p>
            <a:pPr marL="0" lvl="0" indent="0">
              <a:buNone/>
            </a:pPr>
            <a:endParaRPr lang="fr-BE" sz="2400" dirty="0" smtClean="0"/>
          </a:p>
          <a:p>
            <a:pPr marL="0" lvl="0" indent="0">
              <a:buNone/>
            </a:pPr>
            <a:endParaRPr lang="fr-BE" sz="2400" dirty="0"/>
          </a:p>
          <a:p>
            <a:pPr marL="0" lvl="0" indent="0">
              <a:buNone/>
            </a:pPr>
            <a:endParaRPr lang="fr-BE" sz="2400" dirty="0" smtClean="0"/>
          </a:p>
          <a:p>
            <a:pPr marL="0" lvl="0" indent="0">
              <a:buNone/>
            </a:pPr>
            <a:endParaRPr lang="fr-BE" sz="2400" dirty="0"/>
          </a:p>
          <a:p>
            <a:pPr lvl="0"/>
            <a:endParaRPr lang="fr-FR" sz="2400" dirty="0"/>
          </a:p>
          <a:p>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32</a:t>
            </a:fld>
            <a:endParaRPr lang="fr-FR"/>
          </a:p>
        </p:txBody>
      </p:sp>
      <p:pic>
        <p:nvPicPr>
          <p:cNvPr id="8195" name="Picture 3" descr="C:\Users\Grégory\Desktop\CCO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330430"/>
            <a:ext cx="3319463" cy="436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674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Structuration du secteur</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a:bodyPr>
          <a:lstStyle/>
          <a:p>
            <a:r>
              <a:rPr lang="fr-BE" dirty="0" smtClean="0"/>
              <a:t>Aller vers davantage de cohérence et de simplification dans le design des politiques destinées aux </a:t>
            </a:r>
            <a:r>
              <a:rPr lang="fr-BE" dirty="0" smtClean="0"/>
              <a:t>jeunes (réfléchir et travailler les spécificités et les liens entre les sous-secteurs)</a:t>
            </a:r>
            <a:endParaRPr lang="fr-BE" dirty="0" smtClean="0"/>
          </a:p>
          <a:p>
            <a:r>
              <a:rPr lang="fr-BE" dirty="0"/>
              <a:t>Améliorer la cohérence de la représentation sectorielle (scinder les débats sur les enjeux financiers et les prises de position sur les politiques concernant la </a:t>
            </a:r>
            <a:r>
              <a:rPr lang="fr-BE" dirty="0" smtClean="0"/>
              <a:t>jeunesse)</a:t>
            </a:r>
            <a:endParaRPr lang="fr-BE" sz="2000" dirty="0" smtClean="0"/>
          </a:p>
          <a:p>
            <a:r>
              <a:rPr lang="fr-BE" dirty="0" smtClean="0"/>
              <a:t>Soutenir l’emploi, le financement ainsi que l’accès aux </a:t>
            </a:r>
            <a:r>
              <a:rPr lang="fr-BE" dirty="0" smtClean="0"/>
              <a:t>infrastructures en pérennisant les financements (</a:t>
            </a:r>
            <a:r>
              <a:rPr lang="fr-BE" dirty="0" smtClean="0"/>
              <a:t>intégrer les </a:t>
            </a:r>
            <a:r>
              <a:rPr lang="fr-BE" dirty="0" smtClean="0"/>
              <a:t>circulaires dans un cadre </a:t>
            </a:r>
            <a:r>
              <a:rPr lang="fr-BE" dirty="0" err="1" smtClean="0"/>
              <a:t>décrétal</a:t>
            </a:r>
            <a:r>
              <a:rPr lang="fr-BE" dirty="0" smtClean="0"/>
              <a:t>)</a:t>
            </a:r>
            <a:endParaRPr lang="fr-BE" dirty="0" smtClean="0"/>
          </a:p>
          <a:p>
            <a:pPr marL="457200" lvl="1" indent="0">
              <a:buNone/>
            </a:pPr>
            <a:endParaRPr lang="fr-BE" sz="2000" dirty="0" smtClean="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33</a:t>
            </a:fld>
            <a:endParaRPr lang="fr-FR"/>
          </a:p>
        </p:txBody>
      </p:sp>
    </p:spTree>
    <p:extLst>
      <p:ext uri="{BB962C8B-B14F-4D97-AF65-F5344CB8AC3E}">
        <p14:creationId xmlns:p14="http://schemas.microsoft.com/office/powerpoint/2010/main" val="1377022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Perspectives… </a:t>
            </a:r>
            <a:r>
              <a:rPr lang="fr-FR" dirty="0"/>
              <a:t/>
            </a:r>
            <a:br>
              <a:rPr lang="fr-FR" dirty="0"/>
            </a:br>
            <a:endParaRPr lang="fr-FR" dirty="0"/>
          </a:p>
        </p:txBody>
      </p:sp>
      <p:sp>
        <p:nvSpPr>
          <p:cNvPr id="3" name="Espace réservé du contenu 2"/>
          <p:cNvSpPr>
            <a:spLocks noGrp="1"/>
          </p:cNvSpPr>
          <p:nvPr>
            <p:ph idx="1"/>
          </p:nvPr>
        </p:nvSpPr>
        <p:spPr/>
        <p:txBody>
          <a:bodyPr/>
          <a:lstStyle/>
          <a:p>
            <a:pPr lvl="0"/>
            <a:r>
              <a:rPr lang="fr-FR" sz="2400" dirty="0" smtClean="0"/>
              <a:t>Rapport remis au </a:t>
            </a:r>
            <a:r>
              <a:rPr lang="fr-FR" sz="2400" dirty="0"/>
              <a:t>G</a:t>
            </a:r>
            <a:r>
              <a:rPr lang="fr-FR" sz="2400" dirty="0" smtClean="0"/>
              <a:t>ouvernement et au </a:t>
            </a:r>
            <a:r>
              <a:rPr lang="fr-FR" sz="2400" dirty="0" smtClean="0"/>
              <a:t>Parlement </a:t>
            </a:r>
          </a:p>
          <a:p>
            <a:pPr marL="0" lvl="0" indent="0">
              <a:buNone/>
            </a:pPr>
            <a:endParaRPr lang="fr-FR" sz="2400" dirty="0" smtClean="0"/>
          </a:p>
          <a:p>
            <a:pPr lvl="0"/>
            <a:r>
              <a:rPr lang="fr-FR" sz="2400" dirty="0"/>
              <a:t>P</a:t>
            </a:r>
            <a:r>
              <a:rPr lang="fr-FR" sz="2400" dirty="0" smtClean="0"/>
              <a:t>résentation au </a:t>
            </a:r>
            <a:r>
              <a:rPr lang="fr-FR" sz="2400" dirty="0" smtClean="0"/>
              <a:t>Parlement le 16 janvier 2018.</a:t>
            </a:r>
            <a:endParaRPr lang="fr-FR" sz="2400" dirty="0" smtClean="0"/>
          </a:p>
          <a:p>
            <a:pPr lvl="0"/>
            <a:endParaRPr lang="fr-FR" sz="2400" dirty="0" smtClean="0"/>
          </a:p>
          <a:p>
            <a:pPr lvl="0"/>
            <a:r>
              <a:rPr lang="fr-FR" sz="2400" dirty="0" smtClean="0"/>
              <a:t>Rapport publié sur notre site : </a:t>
            </a:r>
            <a:r>
              <a:rPr lang="fr-FR" sz="2400" dirty="0" smtClean="0">
                <a:hlinkClick r:id="rId3"/>
              </a:rPr>
              <a:t>www.oejaj.cfwb.be</a:t>
            </a:r>
            <a:r>
              <a:rPr lang="fr-FR" sz="2400" dirty="0" smtClean="0"/>
              <a:t> </a:t>
            </a:r>
          </a:p>
          <a:p>
            <a:pPr lvl="0"/>
            <a:endParaRPr lang="fr-FR" sz="2400" dirty="0" smtClean="0"/>
          </a:p>
          <a:p>
            <a:pPr lvl="0"/>
            <a:r>
              <a:rPr lang="fr-FR" sz="2400" dirty="0" smtClean="0"/>
              <a:t>Compte-rendu des journées de présentation sur notre </a:t>
            </a:r>
            <a:r>
              <a:rPr lang="fr-FR" sz="2400" dirty="0" smtClean="0"/>
              <a:t>site en décembre 2017</a:t>
            </a:r>
            <a:endParaRPr lang="fr-FR" sz="2400" dirty="0"/>
          </a:p>
          <a:p>
            <a:pPr lvl="0"/>
            <a:r>
              <a:rPr lang="fr-FR" sz="2400" dirty="0" smtClean="0"/>
              <a:t>Note d’évaluation sur la méthodologie début 2018</a:t>
            </a:r>
          </a:p>
          <a:p>
            <a:pPr marL="0" lvl="0" indent="0">
              <a:buNone/>
            </a:pPr>
            <a:endParaRPr lang="fr-FR" sz="2400" dirty="0"/>
          </a:p>
          <a:p>
            <a:pPr lvl="0"/>
            <a:r>
              <a:rPr lang="fr-FR" sz="2400" dirty="0" smtClean="0"/>
              <a:t>… A vous de jouer! </a:t>
            </a:r>
            <a:endParaRPr lang="fr-FR" sz="2400" dirty="0"/>
          </a:p>
          <a:p>
            <a:pPr lvl="0"/>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34</a:t>
            </a:fld>
            <a:endParaRPr lang="fr-FR"/>
          </a:p>
        </p:txBody>
      </p:sp>
    </p:spTree>
    <p:extLst>
      <p:ext uri="{BB962C8B-B14F-4D97-AF65-F5344CB8AC3E}">
        <p14:creationId xmlns:p14="http://schemas.microsoft.com/office/powerpoint/2010/main" val="41362595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Temps d’arrêt 3 : vos </a:t>
            </a:r>
            <a:r>
              <a:rPr lang="fr-BE" dirty="0" smtClean="0"/>
              <a:t>remarques et questions</a:t>
            </a:r>
            <a:endParaRPr lang="fr-BE" dirty="0"/>
          </a:p>
        </p:txBody>
      </p:sp>
      <p:sp>
        <p:nvSpPr>
          <p:cNvPr id="3" name="Sous-titre 2"/>
          <p:cNvSpPr>
            <a:spLocks noGrp="1"/>
          </p:cNvSpPr>
          <p:nvPr>
            <p:ph type="subTitle" idx="1"/>
          </p:nvPr>
        </p:nvSpPr>
        <p:spPr/>
        <p:txBody>
          <a:bodyPr/>
          <a:lstStyle/>
          <a:p>
            <a:r>
              <a:rPr lang="fr-BE" dirty="0" smtClean="0"/>
              <a:t>Merci pour votre attention et votre participation !</a:t>
            </a:r>
            <a:endParaRPr lang="fr-BE" dirty="0"/>
          </a:p>
        </p:txBody>
      </p:sp>
    </p:spTree>
    <p:extLst>
      <p:ext uri="{BB962C8B-B14F-4D97-AF65-F5344CB8AC3E}">
        <p14:creationId xmlns:p14="http://schemas.microsoft.com/office/powerpoint/2010/main" val="8100165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Préalables - Méthodologie</a:t>
            </a:r>
            <a:br>
              <a:rPr lang="fr-BE" dirty="0"/>
            </a:br>
            <a:r>
              <a:rPr lang="fr-BE" sz="2400" b="0" dirty="0"/>
              <a:t>Taux </a:t>
            </a:r>
            <a:r>
              <a:rPr lang="fr-BE" sz="2400" b="0" dirty="0" smtClean="0"/>
              <a:t>de réponse (questionnaire)</a:t>
            </a:r>
            <a:endParaRPr lang="fr-FR" sz="2400" b="0"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4</a:t>
            </a:fld>
            <a:endParaRPr lang="fr-FR"/>
          </a:p>
        </p:txBody>
      </p:sp>
      <p:pic>
        <p:nvPicPr>
          <p:cNvPr id="6" name="Image 5"/>
          <p:cNvPicPr>
            <a:picLocks noChangeAspect="1"/>
          </p:cNvPicPr>
          <p:nvPr/>
        </p:nvPicPr>
        <p:blipFill>
          <a:blip r:embed="rId3"/>
          <a:stretch>
            <a:fillRect/>
          </a:stretch>
        </p:blipFill>
        <p:spPr>
          <a:xfrm>
            <a:off x="1607563" y="1245681"/>
            <a:ext cx="5928874" cy="4366638"/>
          </a:xfrm>
          <a:prstGeom prst="rect">
            <a:avLst/>
          </a:prstGeom>
        </p:spPr>
      </p:pic>
    </p:spTree>
    <p:extLst>
      <p:ext uri="{BB962C8B-B14F-4D97-AF65-F5344CB8AC3E}">
        <p14:creationId xmlns:p14="http://schemas.microsoft.com/office/powerpoint/2010/main" val="17005402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Préalables - Méthodologie</a:t>
            </a:r>
            <a:br>
              <a:rPr lang="fr-BE" dirty="0"/>
            </a:br>
            <a:r>
              <a:rPr lang="fr-BE" sz="2400" b="0" dirty="0" smtClean="0"/>
              <a:t>Thématiques des focus groups</a:t>
            </a:r>
            <a:endParaRPr lang="fr-FR" sz="2400" b="0"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5</a:t>
            </a:fld>
            <a:endParaRPr lang="fr-FR"/>
          </a:p>
        </p:txBody>
      </p:sp>
      <p:pic>
        <p:nvPicPr>
          <p:cNvPr id="6" name="Image 5"/>
          <p:cNvPicPr>
            <a:picLocks noChangeAspect="1"/>
          </p:cNvPicPr>
          <p:nvPr/>
        </p:nvPicPr>
        <p:blipFill>
          <a:blip r:embed="rId3"/>
          <a:stretch>
            <a:fillRect/>
          </a:stretch>
        </p:blipFill>
        <p:spPr>
          <a:xfrm>
            <a:off x="538163" y="995363"/>
            <a:ext cx="8365547" cy="5198010"/>
          </a:xfrm>
          <a:prstGeom prst="rect">
            <a:avLst/>
          </a:prstGeom>
        </p:spPr>
      </p:pic>
    </p:spTree>
    <p:extLst>
      <p:ext uri="{BB962C8B-B14F-4D97-AF65-F5344CB8AC3E}">
        <p14:creationId xmlns:p14="http://schemas.microsoft.com/office/powerpoint/2010/main" val="3768043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ctrTitle"/>
          </p:nvPr>
        </p:nvSpPr>
        <p:spPr/>
        <p:txBody>
          <a:bodyPr/>
          <a:lstStyle/>
          <a:p>
            <a:r>
              <a:rPr lang="fr-BE" dirty="0" smtClean="0"/>
              <a:t/>
            </a:r>
            <a:br>
              <a:rPr lang="fr-BE" dirty="0" smtClean="0"/>
            </a:br>
            <a:r>
              <a:rPr lang="fr-BE" dirty="0" smtClean="0"/>
              <a:t/>
            </a:r>
            <a:br>
              <a:rPr lang="fr-BE" dirty="0" smtClean="0"/>
            </a:br>
            <a:r>
              <a:rPr lang="fr-BE" dirty="0"/>
              <a:t>R</a:t>
            </a:r>
            <a:r>
              <a:rPr lang="fr-BE" dirty="0" smtClean="0"/>
              <a:t>ésultats de l’évaluation</a:t>
            </a:r>
            <a:endParaRPr lang="fr-FR" dirty="0" smtClean="0"/>
          </a:p>
        </p:txBody>
      </p:sp>
      <p:sp>
        <p:nvSpPr>
          <p:cNvPr id="14339" name="Sous-titre 3"/>
          <p:cNvSpPr>
            <a:spLocks noGrp="1"/>
          </p:cNvSpPr>
          <p:nvPr>
            <p:ph type="subTitle" idx="1"/>
          </p:nvPr>
        </p:nvSpPr>
        <p:spPr/>
        <p:txBody>
          <a:bodyPr/>
          <a:lstStyle/>
          <a:p>
            <a:endParaRPr lang="fr-FR"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4294967295"/>
          </p:nvPr>
        </p:nvSpPr>
        <p:spPr bwMode="auto">
          <a:xfrm>
            <a:off x="6732588" y="6381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12F85"/>
                </a:solidFill>
                <a:latin typeface="Arial Narrow" panose="020B0606020202030204" pitchFamily="34" charset="0"/>
              </a:defRPr>
            </a:lvl1pPr>
            <a:lvl2pPr marL="742950" indent="-285750">
              <a:spcBef>
                <a:spcPct val="20000"/>
              </a:spcBef>
              <a:buFont typeface="Wingdings" panose="05000000000000000000" pitchFamily="2" charset="2"/>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endParaRPr lang="fr-FR" altLang="fr-FR" sz="1200" dirty="0" smtClean="0">
              <a:solidFill>
                <a:srgbClr val="898989"/>
              </a:solidFill>
              <a:latin typeface="Calibri" panose="020F0502020204030204" pitchFamily="34" charset="0"/>
            </a:endParaRPr>
          </a:p>
        </p:txBody>
      </p:sp>
      <p:sp>
        <p:nvSpPr>
          <p:cNvPr id="5123" name="Rectangle 2"/>
          <p:cNvSpPr>
            <a:spLocks noGrp="1"/>
          </p:cNvSpPr>
          <p:nvPr>
            <p:ph type="title"/>
          </p:nvPr>
        </p:nvSpPr>
        <p:spPr/>
        <p:txBody>
          <a:bodyPr/>
          <a:lstStyle/>
          <a:p>
            <a:r>
              <a:rPr lang="fr-FR" altLang="fr-FR" dirty="0" smtClean="0">
                <a:latin typeface="Calibri" panose="020F0502020204030204" pitchFamily="34" charset="0"/>
              </a:rPr>
              <a:t>Hétérogénéité du secteur</a:t>
            </a:r>
          </a:p>
        </p:txBody>
      </p:sp>
      <p:sp>
        <p:nvSpPr>
          <p:cNvPr id="5124" name="Rectangle 3"/>
          <p:cNvSpPr>
            <a:spLocks noGrp="1"/>
          </p:cNvSpPr>
          <p:nvPr>
            <p:ph type="body" idx="1"/>
          </p:nvPr>
        </p:nvSpPr>
        <p:spPr/>
        <p:txBody>
          <a:bodyPr/>
          <a:lstStyle/>
          <a:p>
            <a:r>
              <a:rPr lang="fr-BE" altLang="fr-FR" sz="2400" dirty="0" smtClean="0">
                <a:latin typeface="Calibri" panose="020F0502020204030204" pitchFamily="34" charset="0"/>
              </a:rPr>
              <a:t>Caractéristique revendiquée par le secteur: symbole de la vitalité associative / adaptation du secteur à la diversité</a:t>
            </a:r>
          </a:p>
          <a:p>
            <a:endParaRPr lang="fr-BE" altLang="fr-FR" sz="2400" dirty="0" smtClean="0">
              <a:latin typeface="Calibri" panose="020F0502020204030204" pitchFamily="34" charset="0"/>
            </a:endParaRPr>
          </a:p>
          <a:p>
            <a:r>
              <a:rPr lang="fr-BE" altLang="fr-FR" sz="2400" dirty="0" smtClean="0">
                <a:latin typeface="Calibri" panose="020F0502020204030204" pitchFamily="34" charset="0"/>
              </a:rPr>
              <a:t>Difficultés pour trouver des axes analytiques en vue d’apporter davantage de nuances dans les résultats</a:t>
            </a:r>
          </a:p>
          <a:p>
            <a:pPr marL="0" indent="0">
              <a:buNone/>
            </a:pPr>
            <a:endParaRPr lang="fr-BE" altLang="fr-FR" sz="2400" dirty="0" smtClean="0">
              <a:latin typeface="Calibri" panose="020F0502020204030204" pitchFamily="34" charset="0"/>
            </a:endParaRPr>
          </a:p>
          <a:p>
            <a:r>
              <a:rPr lang="fr-BE" altLang="fr-FR" sz="2400" dirty="0">
                <a:latin typeface="Calibri" panose="020F0502020204030204" pitchFamily="34" charset="0"/>
              </a:rPr>
              <a:t>L</a:t>
            </a:r>
            <a:r>
              <a:rPr lang="fr-BE" altLang="fr-FR" sz="2400" dirty="0" smtClean="0">
                <a:latin typeface="Calibri" panose="020F0502020204030204" pitchFamily="34" charset="0"/>
              </a:rPr>
              <a:t>imites à la possibilité de modes de fonctionnement et de règles communes</a:t>
            </a:r>
          </a:p>
          <a:p>
            <a:endParaRPr lang="fr-BE" altLang="fr-FR" sz="2400" dirty="0" smtClean="0">
              <a:latin typeface="Calibri" panose="020F0502020204030204" pitchFamily="34" charset="0"/>
            </a:endParaRPr>
          </a:p>
          <a:p>
            <a:endParaRPr lang="fr-BE" altLang="fr-FR" sz="2400" dirty="0" smtClean="0">
              <a:latin typeface="Calibri" panose="020F0502020204030204" pitchFamily="34" charset="0"/>
            </a:endParaRPr>
          </a:p>
          <a:p>
            <a:endParaRPr lang="fr-BE" altLang="fr-FR" sz="2400" dirty="0" smtClean="0">
              <a:latin typeface="Calibri" panose="020F0502020204030204" pitchFamily="34" charset="0"/>
            </a:endParaRPr>
          </a:p>
        </p:txBody>
      </p:sp>
    </p:spTree>
    <p:extLst>
      <p:ext uri="{BB962C8B-B14F-4D97-AF65-F5344CB8AC3E}">
        <p14:creationId xmlns:p14="http://schemas.microsoft.com/office/powerpoint/2010/main" val="29628851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a:t>
            </a:r>
            <a:r>
              <a:rPr lang="fr-BE" dirty="0"/>
              <a:t>quadriennal</a:t>
            </a:r>
            <a:r>
              <a:rPr lang="fr-FR" dirty="0"/>
              <a:t/>
            </a:r>
            <a:br>
              <a:rPr lang="fr-FR" dirty="0"/>
            </a:br>
            <a:endParaRPr lang="fr-FR" dirty="0"/>
          </a:p>
        </p:txBody>
      </p:sp>
      <p:sp>
        <p:nvSpPr>
          <p:cNvPr id="3" name="Espace réservé du contenu 2"/>
          <p:cNvSpPr>
            <a:spLocks noGrp="1"/>
          </p:cNvSpPr>
          <p:nvPr>
            <p:ph idx="1"/>
          </p:nvPr>
        </p:nvSpPr>
        <p:spPr/>
        <p:txBody>
          <a:bodyPr/>
          <a:lstStyle/>
          <a:p>
            <a:pPr lvl="0"/>
            <a:r>
              <a:rPr lang="fr-BE" sz="2400" dirty="0"/>
              <a:t>Reconnaissance des objectifs de planification pluriannuelle et de </a:t>
            </a:r>
            <a:r>
              <a:rPr lang="fr-BE" sz="2400" dirty="0" smtClean="0"/>
              <a:t>réflexivité</a:t>
            </a:r>
            <a:endParaRPr lang="fr-FR" sz="1600" dirty="0"/>
          </a:p>
          <a:p>
            <a:pPr lvl="0"/>
            <a:r>
              <a:rPr lang="fr-BE" sz="2400" dirty="0"/>
              <a:t>Vives critiques quant à la forme </a:t>
            </a:r>
            <a:r>
              <a:rPr lang="fr-BE" sz="2400" dirty="0" smtClean="0"/>
              <a:t>actuelle</a:t>
            </a:r>
          </a:p>
          <a:p>
            <a:pPr lvl="0"/>
            <a:endParaRPr lang="fr-FR" sz="2400" dirty="0" smtClean="0"/>
          </a:p>
          <a:p>
            <a:pPr lvl="0"/>
            <a:endParaRPr lang="fr-FR" sz="2400" dirty="0"/>
          </a:p>
          <a:p>
            <a:pPr lvl="0"/>
            <a:endParaRPr lang="fr-FR" sz="2400" dirty="0" smtClean="0"/>
          </a:p>
          <a:p>
            <a:pPr lvl="0"/>
            <a:endParaRPr lang="fr-FR" sz="2400" dirty="0"/>
          </a:p>
          <a:p>
            <a:pPr lvl="0"/>
            <a:endParaRPr lang="fr-FR" sz="2400" dirty="0" smtClean="0"/>
          </a:p>
          <a:p>
            <a:pPr lvl="0"/>
            <a:endParaRPr lang="fr-FR" sz="2400" dirty="0"/>
          </a:p>
          <a:p>
            <a:pPr lvl="0"/>
            <a:endParaRPr lang="fr-FR" sz="2400" dirty="0" smtClean="0"/>
          </a:p>
          <a:p>
            <a:pPr lvl="0"/>
            <a:endParaRPr lang="fr-FR" sz="2400" dirty="0"/>
          </a:p>
          <a:p>
            <a:pPr lvl="0"/>
            <a:r>
              <a:rPr lang="fr-BE" sz="2400" dirty="0"/>
              <a:t>Importantes difficultés sur le terrain</a:t>
            </a:r>
            <a:endParaRPr lang="fr-FR" sz="2400" dirty="0"/>
          </a:p>
          <a:p>
            <a:endParaRPr lang="fr-FR" sz="2400" dirty="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8</a:t>
            </a:fld>
            <a:endParaRPr lang="fr-FR"/>
          </a:p>
        </p:txBody>
      </p:sp>
      <p:pic>
        <p:nvPicPr>
          <p:cNvPr id="6146" name="Picture 2" descr="C:\Users\Grégory\Desktop\OJ 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492896"/>
            <a:ext cx="4768906" cy="324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010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altLang="fr-FR" dirty="0" smtClean="0">
                <a:latin typeface="Calibri" panose="020F0502020204030204" pitchFamily="34" charset="0"/>
              </a:rPr>
              <a:t>Plan quadriennal</a:t>
            </a:r>
            <a:r>
              <a:rPr lang="fr-FR" altLang="fr-FR" sz="4000" dirty="0" smtClean="0">
                <a:latin typeface="Calibri" panose="020F0502020204030204" pitchFamily="34" charset="0"/>
              </a:rPr>
              <a:t/>
            </a:r>
            <a:br>
              <a:rPr lang="fr-FR" altLang="fr-FR" sz="4000" dirty="0" smtClean="0">
                <a:latin typeface="Calibri" panose="020F0502020204030204" pitchFamily="34" charset="0"/>
              </a:rPr>
            </a:br>
            <a:r>
              <a:rPr lang="fr-BE" dirty="0" smtClean="0">
                <a:solidFill>
                  <a:srgbClr val="012F85"/>
                </a:solidFill>
                <a:latin typeface="Anonymous" panose="02000409000000000000" pitchFamily="49" charset="0"/>
              </a:rPr>
              <a:t>Recommandations de l’OEJAJ</a:t>
            </a:r>
            <a:endParaRPr lang="fr-FR" dirty="0">
              <a:solidFill>
                <a:srgbClr val="012F85"/>
              </a:solidFill>
              <a:latin typeface="Anonymous" panose="02000409000000000000" pitchFamily="49" charset="0"/>
            </a:endParaRPr>
          </a:p>
        </p:txBody>
      </p:sp>
      <p:sp>
        <p:nvSpPr>
          <p:cNvPr id="7" name="Espace réservé du contenu 6"/>
          <p:cNvSpPr>
            <a:spLocks noGrp="1"/>
          </p:cNvSpPr>
          <p:nvPr>
            <p:ph idx="1"/>
          </p:nvPr>
        </p:nvSpPr>
        <p:spPr/>
        <p:txBody>
          <a:bodyPr>
            <a:normAutofit fontScale="92500"/>
          </a:bodyPr>
          <a:lstStyle/>
          <a:p>
            <a:r>
              <a:rPr lang="fr-BE" dirty="0"/>
              <a:t>Mettre au point des rapports d’activité annuels plus standardisés, fournissant des informations tant qualitatives que quantitatives sur le travail des associations</a:t>
            </a:r>
          </a:p>
          <a:p>
            <a:r>
              <a:rPr lang="fr-BE" dirty="0"/>
              <a:t>A une fréquence plus espacée (3 ans ?) établissement par les associations de leurs objectifs pédagogiques et des enjeux auxquels elles font face  (optique d’auto-évaluation et de projection) et dans un format relativement souple, </a:t>
            </a:r>
          </a:p>
          <a:p>
            <a:r>
              <a:rPr lang="fr-BE" dirty="0"/>
              <a:t>Favoriser les visites de terrain par le SGIC et le SJ  afin de  permettre un rapprochement des opérateurs de terrain et de l’administration et un accompagnement et un soutien de proximité, basés sur une confiance réciproque</a:t>
            </a:r>
            <a:endParaRPr lang="fr-BE" dirty="0" smtClean="0"/>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9D1C60D7-45F4-409D-8143-412947375D49}" type="slidenum">
              <a:rPr lang="fr-FR" smtClean="0"/>
              <a:pPr>
                <a:defRPr/>
              </a:pPr>
              <a:t>9</a:t>
            </a:fld>
            <a:endParaRPr lang="fr-FR"/>
          </a:p>
        </p:txBody>
      </p:sp>
    </p:spTree>
    <p:extLst>
      <p:ext uri="{BB962C8B-B14F-4D97-AF65-F5344CB8AC3E}">
        <p14:creationId xmlns:p14="http://schemas.microsoft.com/office/powerpoint/2010/main" val="42260229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EJAJ_MVDK">
  <a:themeElements>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EJAJ_MVD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JAJ_MVDK">
  <a:themeElements>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EJAJ_MVD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JAJ_MVDK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6381</TotalTime>
  <Words>1260</Words>
  <Application>Microsoft Office PowerPoint</Application>
  <PresentationFormat>Affichage à l'écran (4:3)</PresentationFormat>
  <Paragraphs>284</Paragraphs>
  <Slides>35</Slides>
  <Notes>32</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35</vt:i4>
      </vt:variant>
    </vt:vector>
  </HeadingPairs>
  <TitlesOfParts>
    <vt:vector size="40" baseType="lpstr">
      <vt:lpstr>Anonymous</vt:lpstr>
      <vt:lpstr>Arial</vt:lpstr>
      <vt:lpstr>Calibri</vt:lpstr>
      <vt:lpstr>OEJAJ_MVDK</vt:lpstr>
      <vt:lpstr>1_OEJAJ_MVDK</vt:lpstr>
      <vt:lpstr>Évaluation du Décret OJ Résultats et recommandations de l’OEJAJ  Bruxelles : 19 octobre 2017/ Namur: 24 octobre 2017</vt:lpstr>
      <vt:lpstr>Préalables - Méthodologie</vt:lpstr>
      <vt:lpstr>Préalables - Méthodologie Thématiques traitées dans le questionnaire</vt:lpstr>
      <vt:lpstr>Préalables - Méthodologie Taux de réponse (questionnaire)</vt:lpstr>
      <vt:lpstr>Préalables - Méthodologie Thématiques des focus groups</vt:lpstr>
      <vt:lpstr>  Résultats de l’évaluation</vt:lpstr>
      <vt:lpstr>Hétérogénéité du secteur</vt:lpstr>
      <vt:lpstr>Plan quadriennal </vt:lpstr>
      <vt:lpstr>Plan quadriennal Recommandations de l’OEJAJ</vt:lpstr>
      <vt:lpstr> Notion d’activité</vt:lpstr>
      <vt:lpstr>Notion d’activité Recommandations de l’OEJAJ</vt:lpstr>
      <vt:lpstr>Finalités et concepts : citoyenneté, éducation permanente, participation </vt:lpstr>
      <vt:lpstr>Finalités et concepts : citoyenneté, éducation permanente, participation  </vt:lpstr>
      <vt:lpstr>Finalités et concepts Recommandations de l’OEJAJ</vt:lpstr>
      <vt:lpstr>Temps d’arrêt 1 : vos remarques et  questions</vt:lpstr>
      <vt:lpstr>Publics</vt:lpstr>
      <vt:lpstr>Publics</vt:lpstr>
      <vt:lpstr>Publics Recommandations de l’OEJAJ</vt:lpstr>
      <vt:lpstr>Quota de jeunes dans les organes gestion </vt:lpstr>
      <vt:lpstr>Quota de jeunes dans les organes de gestion Recommandations de l’OEJAJ</vt:lpstr>
      <vt:lpstr>Volontariat</vt:lpstr>
      <vt:lpstr>Volontariat</vt:lpstr>
      <vt:lpstr>Volontariat Recommandations de l’OEJAJ</vt:lpstr>
      <vt:lpstr>Couverture territoriale</vt:lpstr>
      <vt:lpstr>Couverture territoriale Recommandations de l’OEJAJ</vt:lpstr>
      <vt:lpstr>Temps d’arrêt 2 : vos remarques et questions</vt:lpstr>
      <vt:lpstr>Partenariats</vt:lpstr>
      <vt:lpstr>Partenariats</vt:lpstr>
      <vt:lpstr>Partenariats Recommandations de l’OEJAJ</vt:lpstr>
      <vt:lpstr>Dispositifs particuliers </vt:lpstr>
      <vt:lpstr>Dispositifs particuliers Recommandations de l’OEJAJ</vt:lpstr>
      <vt:lpstr>Structuration du secteur </vt:lpstr>
      <vt:lpstr>Structuration du secteur Recommandations de l’OEJAJ</vt:lpstr>
      <vt:lpstr>Perspectives…  </vt:lpstr>
      <vt:lpstr>Temps d’arrêt 3 : vos remarques et questions</vt:lpstr>
    </vt:vector>
  </TitlesOfParts>
  <Company>ETNIC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ETNIC</dc:creator>
  <cp:lastModifiedBy>DIEU Anne-Marie</cp:lastModifiedBy>
  <cp:revision>257</cp:revision>
  <cp:lastPrinted>2017-10-18T11:42:26Z</cp:lastPrinted>
  <dcterms:created xsi:type="dcterms:W3CDTF">2014-10-09T06:07:18Z</dcterms:created>
  <dcterms:modified xsi:type="dcterms:W3CDTF">2017-10-18T14:29:09Z</dcterms:modified>
</cp:coreProperties>
</file>